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4" r:id="rId2"/>
    <p:sldId id="311" r:id="rId3"/>
    <p:sldId id="312" r:id="rId4"/>
    <p:sldId id="315" r:id="rId5"/>
    <p:sldId id="320" r:id="rId6"/>
    <p:sldId id="317" r:id="rId7"/>
    <p:sldId id="337" r:id="rId8"/>
    <p:sldId id="323" r:id="rId9"/>
    <p:sldId id="324" r:id="rId10"/>
    <p:sldId id="325" r:id="rId11"/>
    <p:sldId id="326" r:id="rId12"/>
    <p:sldId id="327" r:id="rId13"/>
    <p:sldId id="328" r:id="rId14"/>
    <p:sldId id="329" r:id="rId15"/>
    <p:sldId id="330" r:id="rId16"/>
    <p:sldId id="333" r:id="rId17"/>
    <p:sldId id="338" r:id="rId18"/>
  </p:sldIdLst>
  <p:sldSz cx="10080625" cy="7199313"/>
  <p:notesSz cx="6797675" cy="9928225"/>
  <p:defaultTextStyle>
    <a:defPPr>
      <a:defRPr lang="en-US"/>
    </a:defPPr>
    <a:lvl1pPr marL="0" algn="l" defTabSz="987369" rtl="0" eaLnBrk="1" latinLnBrk="0" hangingPunct="1">
      <a:defRPr sz="1944" kern="1200">
        <a:solidFill>
          <a:schemeClr val="tx1"/>
        </a:solidFill>
        <a:latin typeface="+mn-lt"/>
        <a:ea typeface="+mn-ea"/>
        <a:cs typeface="+mn-cs"/>
      </a:defRPr>
    </a:lvl1pPr>
    <a:lvl2pPr marL="493685" algn="l" defTabSz="987369" rtl="0" eaLnBrk="1" latinLnBrk="0" hangingPunct="1">
      <a:defRPr sz="1944" kern="1200">
        <a:solidFill>
          <a:schemeClr val="tx1"/>
        </a:solidFill>
        <a:latin typeface="+mn-lt"/>
        <a:ea typeface="+mn-ea"/>
        <a:cs typeface="+mn-cs"/>
      </a:defRPr>
    </a:lvl2pPr>
    <a:lvl3pPr marL="987369" algn="l" defTabSz="987369" rtl="0" eaLnBrk="1" latinLnBrk="0" hangingPunct="1">
      <a:defRPr sz="1944" kern="1200">
        <a:solidFill>
          <a:schemeClr val="tx1"/>
        </a:solidFill>
        <a:latin typeface="+mn-lt"/>
        <a:ea typeface="+mn-ea"/>
        <a:cs typeface="+mn-cs"/>
      </a:defRPr>
    </a:lvl3pPr>
    <a:lvl4pPr marL="1481054" algn="l" defTabSz="987369" rtl="0" eaLnBrk="1" latinLnBrk="0" hangingPunct="1">
      <a:defRPr sz="1944" kern="1200">
        <a:solidFill>
          <a:schemeClr val="tx1"/>
        </a:solidFill>
        <a:latin typeface="+mn-lt"/>
        <a:ea typeface="+mn-ea"/>
        <a:cs typeface="+mn-cs"/>
      </a:defRPr>
    </a:lvl4pPr>
    <a:lvl5pPr marL="1974738" algn="l" defTabSz="987369" rtl="0" eaLnBrk="1" latinLnBrk="0" hangingPunct="1">
      <a:defRPr sz="1944" kern="1200">
        <a:solidFill>
          <a:schemeClr val="tx1"/>
        </a:solidFill>
        <a:latin typeface="+mn-lt"/>
        <a:ea typeface="+mn-ea"/>
        <a:cs typeface="+mn-cs"/>
      </a:defRPr>
    </a:lvl5pPr>
    <a:lvl6pPr marL="2468423" algn="l" defTabSz="987369" rtl="0" eaLnBrk="1" latinLnBrk="0" hangingPunct="1">
      <a:defRPr sz="1944" kern="1200">
        <a:solidFill>
          <a:schemeClr val="tx1"/>
        </a:solidFill>
        <a:latin typeface="+mn-lt"/>
        <a:ea typeface="+mn-ea"/>
        <a:cs typeface="+mn-cs"/>
      </a:defRPr>
    </a:lvl6pPr>
    <a:lvl7pPr marL="2962107" algn="l" defTabSz="987369" rtl="0" eaLnBrk="1" latinLnBrk="0" hangingPunct="1">
      <a:defRPr sz="1944" kern="1200">
        <a:solidFill>
          <a:schemeClr val="tx1"/>
        </a:solidFill>
        <a:latin typeface="+mn-lt"/>
        <a:ea typeface="+mn-ea"/>
        <a:cs typeface="+mn-cs"/>
      </a:defRPr>
    </a:lvl7pPr>
    <a:lvl8pPr marL="3455792" algn="l" defTabSz="987369" rtl="0" eaLnBrk="1" latinLnBrk="0" hangingPunct="1">
      <a:defRPr sz="1944" kern="1200">
        <a:solidFill>
          <a:schemeClr val="tx1"/>
        </a:solidFill>
        <a:latin typeface="+mn-lt"/>
        <a:ea typeface="+mn-ea"/>
        <a:cs typeface="+mn-cs"/>
      </a:defRPr>
    </a:lvl8pPr>
    <a:lvl9pPr marL="3949476" algn="l" defTabSz="987369" rtl="0" eaLnBrk="1" latinLnBrk="0" hangingPunct="1">
      <a:defRPr sz="194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8" userDrawn="1">
          <p15:clr>
            <a:srgbClr val="A4A3A4"/>
          </p15:clr>
        </p15:guide>
        <p15:guide id="2" pos="31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66"/>
    <a:srgbClr val="E6E6E6"/>
    <a:srgbClr val="CCFF99"/>
    <a:srgbClr val="C4BD97"/>
    <a:srgbClr val="9FD07B"/>
    <a:srgbClr val="66FF33"/>
    <a:srgbClr val="4BC1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7" autoAdjust="0"/>
    <p:restoredTop sz="84682" autoAdjust="0"/>
  </p:normalViewPr>
  <p:slideViewPr>
    <p:cSldViewPr>
      <p:cViewPr varScale="1">
        <p:scale>
          <a:sx n="71" d="100"/>
          <a:sy n="71" d="100"/>
        </p:scale>
        <p:origin x="1650" y="72"/>
      </p:cViewPr>
      <p:guideLst>
        <p:guide orient="horz" pos="2268"/>
        <p:guide pos="317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26D6B0B1-AC08-4650-B50E-9FCCAB45DD7F}" type="datetimeFigureOut">
              <a:rPr lang="ro-RO" smtClean="0"/>
              <a:pPr/>
              <a:t>24.03.2026</a:t>
            </a:fld>
            <a:endParaRPr lang="ro-RO"/>
          </a:p>
        </p:txBody>
      </p:sp>
      <p:sp>
        <p:nvSpPr>
          <p:cNvPr id="4" name="Slide Image Placeholder 3"/>
          <p:cNvSpPr>
            <a:spLocks noGrp="1" noRot="1" noChangeAspect="1"/>
          </p:cNvSpPr>
          <p:nvPr>
            <p:ph type="sldImg" idx="2"/>
          </p:nvPr>
        </p:nvSpPr>
        <p:spPr>
          <a:xfrm>
            <a:off x="1054100" y="1241425"/>
            <a:ext cx="4689475" cy="3349625"/>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2638F8FA-2CB0-4CF2-BCF3-5B2B5100E212}" type="slidenum">
              <a:rPr lang="ro-RO" smtClean="0"/>
              <a:pPr/>
              <a:t>‹#›</a:t>
            </a:fld>
            <a:endParaRPr lang="ro-RO"/>
          </a:p>
        </p:txBody>
      </p:sp>
    </p:spTree>
    <p:extLst>
      <p:ext uri="{BB962C8B-B14F-4D97-AF65-F5344CB8AC3E}">
        <p14:creationId xmlns:p14="http://schemas.microsoft.com/office/powerpoint/2010/main" val="3374163496"/>
      </p:ext>
    </p:extLst>
  </p:cSld>
  <p:clrMap bg1="lt1" tx1="dk1" bg2="lt2" tx2="dk2" accent1="accent1" accent2="accent2" accent3="accent3" accent4="accent4" accent5="accent5" accent6="accent6" hlink="hlink" folHlink="folHlink"/>
  <p:notesStyle>
    <a:lvl1pPr marL="0" algn="l" defTabSz="987369" rtl="0" eaLnBrk="1" latinLnBrk="0" hangingPunct="1">
      <a:defRPr sz="1296" kern="1200">
        <a:solidFill>
          <a:schemeClr val="tx1"/>
        </a:solidFill>
        <a:latin typeface="+mn-lt"/>
        <a:ea typeface="+mn-ea"/>
        <a:cs typeface="+mn-cs"/>
      </a:defRPr>
    </a:lvl1pPr>
    <a:lvl2pPr marL="493685" algn="l" defTabSz="987369" rtl="0" eaLnBrk="1" latinLnBrk="0" hangingPunct="1">
      <a:defRPr sz="1296" kern="1200">
        <a:solidFill>
          <a:schemeClr val="tx1"/>
        </a:solidFill>
        <a:latin typeface="+mn-lt"/>
        <a:ea typeface="+mn-ea"/>
        <a:cs typeface="+mn-cs"/>
      </a:defRPr>
    </a:lvl2pPr>
    <a:lvl3pPr marL="987369" algn="l" defTabSz="987369" rtl="0" eaLnBrk="1" latinLnBrk="0" hangingPunct="1">
      <a:defRPr sz="1296" kern="1200">
        <a:solidFill>
          <a:schemeClr val="tx1"/>
        </a:solidFill>
        <a:latin typeface="+mn-lt"/>
        <a:ea typeface="+mn-ea"/>
        <a:cs typeface="+mn-cs"/>
      </a:defRPr>
    </a:lvl3pPr>
    <a:lvl4pPr marL="1481054" algn="l" defTabSz="987369" rtl="0" eaLnBrk="1" latinLnBrk="0" hangingPunct="1">
      <a:defRPr sz="1296" kern="1200">
        <a:solidFill>
          <a:schemeClr val="tx1"/>
        </a:solidFill>
        <a:latin typeface="+mn-lt"/>
        <a:ea typeface="+mn-ea"/>
        <a:cs typeface="+mn-cs"/>
      </a:defRPr>
    </a:lvl4pPr>
    <a:lvl5pPr marL="1974738" algn="l" defTabSz="987369" rtl="0" eaLnBrk="1" latinLnBrk="0" hangingPunct="1">
      <a:defRPr sz="1296" kern="1200">
        <a:solidFill>
          <a:schemeClr val="tx1"/>
        </a:solidFill>
        <a:latin typeface="+mn-lt"/>
        <a:ea typeface="+mn-ea"/>
        <a:cs typeface="+mn-cs"/>
      </a:defRPr>
    </a:lvl5pPr>
    <a:lvl6pPr marL="2468423" algn="l" defTabSz="987369" rtl="0" eaLnBrk="1" latinLnBrk="0" hangingPunct="1">
      <a:defRPr sz="1296" kern="1200">
        <a:solidFill>
          <a:schemeClr val="tx1"/>
        </a:solidFill>
        <a:latin typeface="+mn-lt"/>
        <a:ea typeface="+mn-ea"/>
        <a:cs typeface="+mn-cs"/>
      </a:defRPr>
    </a:lvl6pPr>
    <a:lvl7pPr marL="2962107" algn="l" defTabSz="987369" rtl="0" eaLnBrk="1" latinLnBrk="0" hangingPunct="1">
      <a:defRPr sz="1296" kern="1200">
        <a:solidFill>
          <a:schemeClr val="tx1"/>
        </a:solidFill>
        <a:latin typeface="+mn-lt"/>
        <a:ea typeface="+mn-ea"/>
        <a:cs typeface="+mn-cs"/>
      </a:defRPr>
    </a:lvl7pPr>
    <a:lvl8pPr marL="3455792" algn="l" defTabSz="987369" rtl="0" eaLnBrk="1" latinLnBrk="0" hangingPunct="1">
      <a:defRPr sz="1296" kern="1200">
        <a:solidFill>
          <a:schemeClr val="tx1"/>
        </a:solidFill>
        <a:latin typeface="+mn-lt"/>
        <a:ea typeface="+mn-ea"/>
        <a:cs typeface="+mn-cs"/>
      </a:defRPr>
    </a:lvl8pPr>
    <a:lvl9pPr marL="3949476" algn="l" defTabSz="987369" rtl="0" eaLnBrk="1" latinLnBrk="0" hangingPunct="1">
      <a:defRPr sz="129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638F8FA-2CB0-4CF2-BCF3-5B2B5100E212}" type="slidenum">
              <a:rPr lang="ro-RO" smtClean="0"/>
              <a:pPr/>
              <a:t>3</a:t>
            </a:fld>
            <a:endParaRPr lang="ro-RO"/>
          </a:p>
        </p:txBody>
      </p:sp>
    </p:spTree>
    <p:extLst>
      <p:ext uri="{BB962C8B-B14F-4D97-AF65-F5344CB8AC3E}">
        <p14:creationId xmlns:p14="http://schemas.microsoft.com/office/powerpoint/2010/main" val="3211023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638F8FA-2CB0-4CF2-BCF3-5B2B5100E212}" type="slidenum">
              <a:rPr lang="ro-RO" smtClean="0"/>
              <a:pPr/>
              <a:t>6</a:t>
            </a:fld>
            <a:endParaRPr lang="ro-RO"/>
          </a:p>
        </p:txBody>
      </p:sp>
    </p:spTree>
    <p:extLst>
      <p:ext uri="{BB962C8B-B14F-4D97-AF65-F5344CB8AC3E}">
        <p14:creationId xmlns:p14="http://schemas.microsoft.com/office/powerpoint/2010/main" val="3309210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638F8FA-2CB0-4CF2-BCF3-5B2B5100E212}" type="slidenum">
              <a:rPr lang="ro-RO" smtClean="0"/>
              <a:pPr/>
              <a:t>14</a:t>
            </a:fld>
            <a:endParaRPr lang="ro-RO"/>
          </a:p>
        </p:txBody>
      </p:sp>
    </p:spTree>
    <p:extLst>
      <p:ext uri="{BB962C8B-B14F-4D97-AF65-F5344CB8AC3E}">
        <p14:creationId xmlns:p14="http://schemas.microsoft.com/office/powerpoint/2010/main" val="3744183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638F8FA-2CB0-4CF2-BCF3-5B2B5100E212}" type="slidenum">
              <a:rPr lang="ro-RO" smtClean="0"/>
              <a:pPr/>
              <a:t>16</a:t>
            </a:fld>
            <a:endParaRPr lang="ro-RO"/>
          </a:p>
        </p:txBody>
      </p:sp>
    </p:spTree>
    <p:extLst>
      <p:ext uri="{BB962C8B-B14F-4D97-AF65-F5344CB8AC3E}">
        <p14:creationId xmlns:p14="http://schemas.microsoft.com/office/powerpoint/2010/main" val="4035223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638F8FA-2CB0-4CF2-BCF3-5B2B5100E212}" type="slidenum">
              <a:rPr lang="ro-RO" smtClean="0"/>
              <a:pPr/>
              <a:t>17</a:t>
            </a:fld>
            <a:endParaRPr lang="ro-RO"/>
          </a:p>
        </p:txBody>
      </p:sp>
    </p:spTree>
    <p:extLst>
      <p:ext uri="{BB962C8B-B14F-4D97-AF65-F5344CB8AC3E}">
        <p14:creationId xmlns:p14="http://schemas.microsoft.com/office/powerpoint/2010/main" val="1415284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6047" y="2236454"/>
            <a:ext cx="8568531" cy="1543186"/>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094" y="4079611"/>
            <a:ext cx="7056438" cy="1839824"/>
          </a:xfrm>
        </p:spPr>
        <p:txBody>
          <a:bodyPr/>
          <a:lstStyle>
            <a:lvl1pPr marL="0" indent="0" algn="ctr">
              <a:buNone/>
              <a:defRPr>
                <a:solidFill>
                  <a:schemeClr val="tx1">
                    <a:tint val="75000"/>
                  </a:schemeClr>
                </a:solidFill>
              </a:defRPr>
            </a:lvl1pPr>
            <a:lvl2pPr marL="479969" indent="0" algn="ctr">
              <a:buNone/>
              <a:defRPr>
                <a:solidFill>
                  <a:schemeClr val="tx1">
                    <a:tint val="75000"/>
                  </a:schemeClr>
                </a:solidFill>
              </a:defRPr>
            </a:lvl2pPr>
            <a:lvl3pPr marL="959937" indent="0" algn="ctr">
              <a:buNone/>
              <a:defRPr>
                <a:solidFill>
                  <a:schemeClr val="tx1">
                    <a:tint val="75000"/>
                  </a:schemeClr>
                </a:solidFill>
              </a:defRPr>
            </a:lvl3pPr>
            <a:lvl4pPr marL="1439906" indent="0" algn="ctr">
              <a:buNone/>
              <a:defRPr>
                <a:solidFill>
                  <a:schemeClr val="tx1">
                    <a:tint val="75000"/>
                  </a:schemeClr>
                </a:solidFill>
              </a:defRPr>
            </a:lvl4pPr>
            <a:lvl5pPr marL="1919874" indent="0" algn="ctr">
              <a:buNone/>
              <a:defRPr>
                <a:solidFill>
                  <a:schemeClr val="tx1">
                    <a:tint val="75000"/>
                  </a:schemeClr>
                </a:solidFill>
              </a:defRPr>
            </a:lvl5pPr>
            <a:lvl6pPr marL="2399843" indent="0" algn="ctr">
              <a:buNone/>
              <a:defRPr>
                <a:solidFill>
                  <a:schemeClr val="tx1">
                    <a:tint val="75000"/>
                  </a:schemeClr>
                </a:solidFill>
              </a:defRPr>
            </a:lvl6pPr>
            <a:lvl7pPr marL="2879811" indent="0" algn="ctr">
              <a:buNone/>
              <a:defRPr>
                <a:solidFill>
                  <a:schemeClr val="tx1">
                    <a:tint val="75000"/>
                  </a:schemeClr>
                </a:solidFill>
              </a:defRPr>
            </a:lvl7pPr>
            <a:lvl8pPr marL="3359780" indent="0" algn="ctr">
              <a:buNone/>
              <a:defRPr>
                <a:solidFill>
                  <a:schemeClr val="tx1">
                    <a:tint val="75000"/>
                  </a:schemeClr>
                </a:solidFill>
              </a:defRPr>
            </a:lvl8pPr>
            <a:lvl9pPr marL="383974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570254-0D9E-43AC-84CA-DCF63F45723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BB666-C2C6-41A7-8D53-079C8FD6CD93}" type="slidenum">
              <a:rPr lang="en-US" smtClean="0"/>
              <a:pPr/>
              <a:t>‹#›</a:t>
            </a:fld>
            <a:endParaRPr lang="en-US"/>
          </a:p>
        </p:txBody>
      </p:sp>
    </p:spTree>
    <p:extLst>
      <p:ext uri="{BB962C8B-B14F-4D97-AF65-F5344CB8AC3E}">
        <p14:creationId xmlns:p14="http://schemas.microsoft.com/office/powerpoint/2010/main" val="4132036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570254-0D9E-43AC-84CA-DCF63F45723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BB666-C2C6-41A7-8D53-079C8FD6CD93}" type="slidenum">
              <a:rPr lang="en-US" smtClean="0"/>
              <a:pPr/>
              <a:t>‹#›</a:t>
            </a:fld>
            <a:endParaRPr lang="en-US"/>
          </a:p>
        </p:txBody>
      </p:sp>
    </p:spTree>
    <p:extLst>
      <p:ext uri="{BB962C8B-B14F-4D97-AF65-F5344CB8AC3E}">
        <p14:creationId xmlns:p14="http://schemas.microsoft.com/office/powerpoint/2010/main" val="2880440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453" y="288307"/>
            <a:ext cx="2268141" cy="614274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4031" y="288307"/>
            <a:ext cx="6636411" cy="614274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570254-0D9E-43AC-84CA-DCF63F45723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BB666-C2C6-41A7-8D53-079C8FD6CD93}" type="slidenum">
              <a:rPr lang="en-US" smtClean="0"/>
              <a:pPr/>
              <a:t>‹#›</a:t>
            </a:fld>
            <a:endParaRPr lang="en-US"/>
          </a:p>
        </p:txBody>
      </p:sp>
    </p:spTree>
    <p:extLst>
      <p:ext uri="{BB962C8B-B14F-4D97-AF65-F5344CB8AC3E}">
        <p14:creationId xmlns:p14="http://schemas.microsoft.com/office/powerpoint/2010/main" val="3541953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570254-0D9E-43AC-84CA-DCF63F45723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BB666-C2C6-41A7-8D53-079C8FD6CD93}" type="slidenum">
              <a:rPr lang="en-US" smtClean="0"/>
              <a:pPr/>
              <a:t>‹#›</a:t>
            </a:fld>
            <a:endParaRPr lang="en-US"/>
          </a:p>
        </p:txBody>
      </p:sp>
    </p:spTree>
    <p:extLst>
      <p:ext uri="{BB962C8B-B14F-4D97-AF65-F5344CB8AC3E}">
        <p14:creationId xmlns:p14="http://schemas.microsoft.com/office/powerpoint/2010/main" val="3629190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300" y="4626226"/>
            <a:ext cx="8568531" cy="1429864"/>
          </a:xfrm>
        </p:spPr>
        <p:txBody>
          <a:bodyPr anchor="t"/>
          <a:lstStyle>
            <a:lvl1pPr algn="l">
              <a:defRPr sz="4199" b="1" cap="all"/>
            </a:lvl1pPr>
          </a:lstStyle>
          <a:p>
            <a:r>
              <a:rPr lang="en-US" smtClean="0"/>
              <a:t>Click to edit Master title style</a:t>
            </a:r>
            <a:endParaRPr lang="en-US"/>
          </a:p>
        </p:txBody>
      </p:sp>
      <p:sp>
        <p:nvSpPr>
          <p:cNvPr id="3" name="Text Placeholder 2"/>
          <p:cNvSpPr>
            <a:spLocks noGrp="1"/>
          </p:cNvSpPr>
          <p:nvPr>
            <p:ph type="body" idx="1"/>
          </p:nvPr>
        </p:nvSpPr>
        <p:spPr>
          <a:xfrm>
            <a:off x="796300" y="3051377"/>
            <a:ext cx="8568531" cy="1574849"/>
          </a:xfrm>
        </p:spPr>
        <p:txBody>
          <a:bodyPr anchor="b"/>
          <a:lstStyle>
            <a:lvl1pPr marL="0" indent="0">
              <a:buNone/>
              <a:defRPr sz="2100">
                <a:solidFill>
                  <a:schemeClr val="tx1">
                    <a:tint val="75000"/>
                  </a:schemeClr>
                </a:solidFill>
              </a:defRPr>
            </a:lvl1pPr>
            <a:lvl2pPr marL="479969" indent="0">
              <a:buNone/>
              <a:defRPr sz="1890">
                <a:solidFill>
                  <a:schemeClr val="tx1">
                    <a:tint val="75000"/>
                  </a:schemeClr>
                </a:solidFill>
              </a:defRPr>
            </a:lvl2pPr>
            <a:lvl3pPr marL="959937" indent="0">
              <a:buNone/>
              <a:defRPr sz="1680">
                <a:solidFill>
                  <a:schemeClr val="tx1">
                    <a:tint val="75000"/>
                  </a:schemeClr>
                </a:solidFill>
              </a:defRPr>
            </a:lvl3pPr>
            <a:lvl4pPr marL="1439906" indent="0">
              <a:buNone/>
              <a:defRPr sz="1470">
                <a:solidFill>
                  <a:schemeClr val="tx1">
                    <a:tint val="75000"/>
                  </a:schemeClr>
                </a:solidFill>
              </a:defRPr>
            </a:lvl4pPr>
            <a:lvl5pPr marL="1919874" indent="0">
              <a:buNone/>
              <a:defRPr sz="1470">
                <a:solidFill>
                  <a:schemeClr val="tx1">
                    <a:tint val="75000"/>
                  </a:schemeClr>
                </a:solidFill>
              </a:defRPr>
            </a:lvl5pPr>
            <a:lvl6pPr marL="2399843" indent="0">
              <a:buNone/>
              <a:defRPr sz="1470">
                <a:solidFill>
                  <a:schemeClr val="tx1">
                    <a:tint val="75000"/>
                  </a:schemeClr>
                </a:solidFill>
              </a:defRPr>
            </a:lvl6pPr>
            <a:lvl7pPr marL="2879811" indent="0">
              <a:buNone/>
              <a:defRPr sz="1470">
                <a:solidFill>
                  <a:schemeClr val="tx1">
                    <a:tint val="75000"/>
                  </a:schemeClr>
                </a:solidFill>
              </a:defRPr>
            </a:lvl7pPr>
            <a:lvl8pPr marL="3359780" indent="0">
              <a:buNone/>
              <a:defRPr sz="1470">
                <a:solidFill>
                  <a:schemeClr val="tx1">
                    <a:tint val="75000"/>
                  </a:schemeClr>
                </a:solidFill>
              </a:defRPr>
            </a:lvl8pPr>
            <a:lvl9pPr marL="3839748" indent="0">
              <a:buNone/>
              <a:defRPr sz="147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570254-0D9E-43AC-84CA-DCF63F45723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BB666-C2C6-41A7-8D53-079C8FD6CD93}" type="slidenum">
              <a:rPr lang="en-US" smtClean="0"/>
              <a:pPr/>
              <a:t>‹#›</a:t>
            </a:fld>
            <a:endParaRPr lang="en-US"/>
          </a:p>
        </p:txBody>
      </p:sp>
    </p:spTree>
    <p:extLst>
      <p:ext uri="{BB962C8B-B14F-4D97-AF65-F5344CB8AC3E}">
        <p14:creationId xmlns:p14="http://schemas.microsoft.com/office/powerpoint/2010/main" val="3529311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4031" y="1679840"/>
            <a:ext cx="4452276" cy="4751214"/>
          </a:xfrm>
        </p:spPr>
        <p:txBody>
          <a:bodyPr/>
          <a:lstStyle>
            <a:lvl1pPr>
              <a:defRPr sz="2939"/>
            </a:lvl1pPr>
            <a:lvl2pPr>
              <a:defRPr sz="2520"/>
            </a:lvl2pPr>
            <a:lvl3pPr>
              <a:defRPr sz="2100"/>
            </a:lvl3pPr>
            <a:lvl4pPr>
              <a:defRPr sz="1890"/>
            </a:lvl4pPr>
            <a:lvl5pPr>
              <a:defRPr sz="1890"/>
            </a:lvl5pPr>
            <a:lvl6pPr>
              <a:defRPr sz="1890"/>
            </a:lvl6pPr>
            <a:lvl7pPr>
              <a:defRPr sz="1890"/>
            </a:lvl7pPr>
            <a:lvl8pPr>
              <a:defRPr sz="1890"/>
            </a:lvl8pPr>
            <a:lvl9pPr>
              <a:defRPr sz="189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24318" y="1679840"/>
            <a:ext cx="4452276" cy="4751214"/>
          </a:xfrm>
        </p:spPr>
        <p:txBody>
          <a:bodyPr/>
          <a:lstStyle>
            <a:lvl1pPr>
              <a:defRPr sz="2939"/>
            </a:lvl1pPr>
            <a:lvl2pPr>
              <a:defRPr sz="2520"/>
            </a:lvl2pPr>
            <a:lvl3pPr>
              <a:defRPr sz="2100"/>
            </a:lvl3pPr>
            <a:lvl4pPr>
              <a:defRPr sz="1890"/>
            </a:lvl4pPr>
            <a:lvl5pPr>
              <a:defRPr sz="1890"/>
            </a:lvl5pPr>
            <a:lvl6pPr>
              <a:defRPr sz="1890"/>
            </a:lvl6pPr>
            <a:lvl7pPr>
              <a:defRPr sz="1890"/>
            </a:lvl7pPr>
            <a:lvl8pPr>
              <a:defRPr sz="1890"/>
            </a:lvl8pPr>
            <a:lvl9pPr>
              <a:defRPr sz="189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570254-0D9E-43AC-84CA-DCF63F45723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BB666-C2C6-41A7-8D53-079C8FD6CD93}" type="slidenum">
              <a:rPr lang="en-US" smtClean="0"/>
              <a:pPr/>
              <a:t>‹#›</a:t>
            </a:fld>
            <a:endParaRPr lang="en-US"/>
          </a:p>
        </p:txBody>
      </p:sp>
    </p:spTree>
    <p:extLst>
      <p:ext uri="{BB962C8B-B14F-4D97-AF65-F5344CB8AC3E}">
        <p14:creationId xmlns:p14="http://schemas.microsoft.com/office/powerpoint/2010/main" val="4253276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031" y="1611513"/>
            <a:ext cx="4454027" cy="671602"/>
          </a:xfrm>
        </p:spPr>
        <p:txBody>
          <a:bodyPr anchor="b"/>
          <a:lstStyle>
            <a:lvl1pPr marL="0" indent="0">
              <a:buNone/>
              <a:defRPr sz="2520" b="1"/>
            </a:lvl1pPr>
            <a:lvl2pPr marL="479969" indent="0">
              <a:buNone/>
              <a:defRPr sz="2100" b="1"/>
            </a:lvl2pPr>
            <a:lvl3pPr marL="959937" indent="0">
              <a:buNone/>
              <a:defRPr sz="1890" b="1"/>
            </a:lvl3pPr>
            <a:lvl4pPr marL="1439906" indent="0">
              <a:buNone/>
              <a:defRPr sz="1680" b="1"/>
            </a:lvl4pPr>
            <a:lvl5pPr marL="1919874" indent="0">
              <a:buNone/>
              <a:defRPr sz="1680" b="1"/>
            </a:lvl5pPr>
            <a:lvl6pPr marL="2399843" indent="0">
              <a:buNone/>
              <a:defRPr sz="1680" b="1"/>
            </a:lvl6pPr>
            <a:lvl7pPr marL="2879811" indent="0">
              <a:buNone/>
              <a:defRPr sz="1680" b="1"/>
            </a:lvl7pPr>
            <a:lvl8pPr marL="3359780" indent="0">
              <a:buNone/>
              <a:defRPr sz="1680" b="1"/>
            </a:lvl8pPr>
            <a:lvl9pPr marL="3839748" indent="0">
              <a:buNone/>
              <a:defRPr sz="1680" b="1"/>
            </a:lvl9pPr>
          </a:lstStyle>
          <a:p>
            <a:pPr lvl="0"/>
            <a:r>
              <a:rPr lang="en-US" smtClean="0"/>
              <a:t>Click to edit Master text styles</a:t>
            </a:r>
          </a:p>
        </p:txBody>
      </p:sp>
      <p:sp>
        <p:nvSpPr>
          <p:cNvPr id="4" name="Content Placeholder 3"/>
          <p:cNvSpPr>
            <a:spLocks noGrp="1"/>
          </p:cNvSpPr>
          <p:nvPr>
            <p:ph sz="half" idx="2"/>
          </p:nvPr>
        </p:nvSpPr>
        <p:spPr>
          <a:xfrm>
            <a:off x="504031" y="2283115"/>
            <a:ext cx="4454027" cy="4147938"/>
          </a:xfrm>
        </p:spPr>
        <p:txBody>
          <a:bodyPr/>
          <a:lstStyle>
            <a:lvl1pPr>
              <a:defRPr sz="2520"/>
            </a:lvl1pPr>
            <a:lvl2pPr>
              <a:defRPr sz="2100"/>
            </a:lvl2pPr>
            <a:lvl3pPr>
              <a:defRPr sz="1890"/>
            </a:lvl3pPr>
            <a:lvl4pPr>
              <a:defRPr sz="1680"/>
            </a:lvl4pPr>
            <a:lvl5pPr>
              <a:defRPr sz="1680"/>
            </a:lvl5pPr>
            <a:lvl6pPr>
              <a:defRPr sz="1680"/>
            </a:lvl6pPr>
            <a:lvl7pPr>
              <a:defRPr sz="1680"/>
            </a:lvl7pPr>
            <a:lvl8pPr>
              <a:defRPr sz="1680"/>
            </a:lvl8pPr>
            <a:lvl9pPr>
              <a:defRPr sz="168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0818" y="1611513"/>
            <a:ext cx="4455776" cy="671602"/>
          </a:xfrm>
        </p:spPr>
        <p:txBody>
          <a:bodyPr anchor="b"/>
          <a:lstStyle>
            <a:lvl1pPr marL="0" indent="0">
              <a:buNone/>
              <a:defRPr sz="2520" b="1"/>
            </a:lvl1pPr>
            <a:lvl2pPr marL="479969" indent="0">
              <a:buNone/>
              <a:defRPr sz="2100" b="1"/>
            </a:lvl2pPr>
            <a:lvl3pPr marL="959937" indent="0">
              <a:buNone/>
              <a:defRPr sz="1890" b="1"/>
            </a:lvl3pPr>
            <a:lvl4pPr marL="1439906" indent="0">
              <a:buNone/>
              <a:defRPr sz="1680" b="1"/>
            </a:lvl4pPr>
            <a:lvl5pPr marL="1919874" indent="0">
              <a:buNone/>
              <a:defRPr sz="1680" b="1"/>
            </a:lvl5pPr>
            <a:lvl6pPr marL="2399843" indent="0">
              <a:buNone/>
              <a:defRPr sz="1680" b="1"/>
            </a:lvl6pPr>
            <a:lvl7pPr marL="2879811" indent="0">
              <a:buNone/>
              <a:defRPr sz="1680" b="1"/>
            </a:lvl7pPr>
            <a:lvl8pPr marL="3359780" indent="0">
              <a:buNone/>
              <a:defRPr sz="1680" b="1"/>
            </a:lvl8pPr>
            <a:lvl9pPr marL="3839748" indent="0">
              <a:buNone/>
              <a:defRPr sz="1680" b="1"/>
            </a:lvl9pPr>
          </a:lstStyle>
          <a:p>
            <a:pPr lvl="0"/>
            <a:r>
              <a:rPr lang="en-US" smtClean="0"/>
              <a:t>Click to edit Master text styles</a:t>
            </a:r>
          </a:p>
        </p:txBody>
      </p:sp>
      <p:sp>
        <p:nvSpPr>
          <p:cNvPr id="6" name="Content Placeholder 5"/>
          <p:cNvSpPr>
            <a:spLocks noGrp="1"/>
          </p:cNvSpPr>
          <p:nvPr>
            <p:ph sz="quarter" idx="4"/>
          </p:nvPr>
        </p:nvSpPr>
        <p:spPr>
          <a:xfrm>
            <a:off x="5120818" y="2283115"/>
            <a:ext cx="4455776" cy="4147938"/>
          </a:xfrm>
        </p:spPr>
        <p:txBody>
          <a:bodyPr/>
          <a:lstStyle>
            <a:lvl1pPr>
              <a:defRPr sz="2520"/>
            </a:lvl1pPr>
            <a:lvl2pPr>
              <a:defRPr sz="2100"/>
            </a:lvl2pPr>
            <a:lvl3pPr>
              <a:defRPr sz="1890"/>
            </a:lvl3pPr>
            <a:lvl4pPr>
              <a:defRPr sz="1680"/>
            </a:lvl4pPr>
            <a:lvl5pPr>
              <a:defRPr sz="1680"/>
            </a:lvl5pPr>
            <a:lvl6pPr>
              <a:defRPr sz="1680"/>
            </a:lvl6pPr>
            <a:lvl7pPr>
              <a:defRPr sz="1680"/>
            </a:lvl7pPr>
            <a:lvl8pPr>
              <a:defRPr sz="1680"/>
            </a:lvl8pPr>
            <a:lvl9pPr>
              <a:defRPr sz="168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570254-0D9E-43AC-84CA-DCF63F457239}" type="datetimeFigureOut">
              <a:rPr lang="en-US" smtClean="0"/>
              <a:pPr/>
              <a:t>3/24/2026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FBB666-C2C6-41A7-8D53-079C8FD6CD93}" type="slidenum">
              <a:rPr lang="en-US" smtClean="0"/>
              <a:pPr/>
              <a:t>‹#›</a:t>
            </a:fld>
            <a:endParaRPr lang="en-US"/>
          </a:p>
        </p:txBody>
      </p:sp>
    </p:spTree>
    <p:extLst>
      <p:ext uri="{BB962C8B-B14F-4D97-AF65-F5344CB8AC3E}">
        <p14:creationId xmlns:p14="http://schemas.microsoft.com/office/powerpoint/2010/main" val="306442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570254-0D9E-43AC-84CA-DCF63F457239}" type="datetimeFigureOut">
              <a:rPr lang="en-US" smtClean="0"/>
              <a:pPr/>
              <a:t>3/24/2026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FBB666-C2C6-41A7-8D53-079C8FD6CD93}" type="slidenum">
              <a:rPr lang="en-US" smtClean="0"/>
              <a:pPr/>
              <a:t>‹#›</a:t>
            </a:fld>
            <a:endParaRPr lang="en-US"/>
          </a:p>
        </p:txBody>
      </p:sp>
    </p:spTree>
    <p:extLst>
      <p:ext uri="{BB962C8B-B14F-4D97-AF65-F5344CB8AC3E}">
        <p14:creationId xmlns:p14="http://schemas.microsoft.com/office/powerpoint/2010/main" val="2384844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570254-0D9E-43AC-84CA-DCF63F457239}" type="datetimeFigureOut">
              <a:rPr lang="en-US" smtClean="0"/>
              <a:pPr/>
              <a:t>3/24/2026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FBB666-C2C6-41A7-8D53-079C8FD6CD93}" type="slidenum">
              <a:rPr lang="en-US" smtClean="0"/>
              <a:pPr/>
              <a:t>‹#›</a:t>
            </a:fld>
            <a:endParaRPr lang="en-US"/>
          </a:p>
        </p:txBody>
      </p:sp>
    </p:spTree>
    <p:extLst>
      <p:ext uri="{BB962C8B-B14F-4D97-AF65-F5344CB8AC3E}">
        <p14:creationId xmlns:p14="http://schemas.microsoft.com/office/powerpoint/2010/main" val="4157572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032" y="286639"/>
            <a:ext cx="3316456" cy="1219884"/>
          </a:xfrm>
        </p:spPr>
        <p:txBody>
          <a:bodyPr anchor="b"/>
          <a:lstStyle>
            <a:lvl1pPr algn="l">
              <a:defRPr sz="2100" b="1"/>
            </a:lvl1pPr>
          </a:lstStyle>
          <a:p>
            <a:r>
              <a:rPr lang="en-US" smtClean="0"/>
              <a:t>Click to edit Master title style</a:t>
            </a:r>
            <a:endParaRPr lang="en-US"/>
          </a:p>
        </p:txBody>
      </p:sp>
      <p:sp>
        <p:nvSpPr>
          <p:cNvPr id="3" name="Content Placeholder 2"/>
          <p:cNvSpPr>
            <a:spLocks noGrp="1"/>
          </p:cNvSpPr>
          <p:nvPr>
            <p:ph idx="1"/>
          </p:nvPr>
        </p:nvSpPr>
        <p:spPr>
          <a:xfrm>
            <a:off x="3941245" y="286640"/>
            <a:ext cx="5635349" cy="6144414"/>
          </a:xfrm>
        </p:spPr>
        <p:txBody>
          <a:bodyPr/>
          <a:lstStyle>
            <a:lvl1pPr>
              <a:defRPr sz="3359"/>
            </a:lvl1pPr>
            <a:lvl2pPr>
              <a:defRPr sz="2939"/>
            </a:lvl2pPr>
            <a:lvl3pPr>
              <a:defRPr sz="252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032" y="1506523"/>
            <a:ext cx="3316456" cy="4924531"/>
          </a:xfrm>
        </p:spPr>
        <p:txBody>
          <a:bodyPr/>
          <a:lstStyle>
            <a:lvl1pPr marL="0" indent="0">
              <a:buNone/>
              <a:defRPr sz="1470"/>
            </a:lvl1pPr>
            <a:lvl2pPr marL="479969" indent="0">
              <a:buNone/>
              <a:defRPr sz="1260"/>
            </a:lvl2pPr>
            <a:lvl3pPr marL="959937" indent="0">
              <a:buNone/>
              <a:defRPr sz="1050"/>
            </a:lvl3pPr>
            <a:lvl4pPr marL="1439906" indent="0">
              <a:buNone/>
              <a:defRPr sz="945"/>
            </a:lvl4pPr>
            <a:lvl5pPr marL="1919874" indent="0">
              <a:buNone/>
              <a:defRPr sz="945"/>
            </a:lvl5pPr>
            <a:lvl6pPr marL="2399843" indent="0">
              <a:buNone/>
              <a:defRPr sz="945"/>
            </a:lvl6pPr>
            <a:lvl7pPr marL="2879811" indent="0">
              <a:buNone/>
              <a:defRPr sz="945"/>
            </a:lvl7pPr>
            <a:lvl8pPr marL="3359780" indent="0">
              <a:buNone/>
              <a:defRPr sz="945"/>
            </a:lvl8pPr>
            <a:lvl9pPr marL="3839748" indent="0">
              <a:buNone/>
              <a:defRPr sz="94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570254-0D9E-43AC-84CA-DCF63F45723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BB666-C2C6-41A7-8D53-079C8FD6CD93}" type="slidenum">
              <a:rPr lang="en-US" smtClean="0"/>
              <a:pPr/>
              <a:t>‹#›</a:t>
            </a:fld>
            <a:endParaRPr lang="en-US"/>
          </a:p>
        </p:txBody>
      </p:sp>
    </p:spTree>
    <p:extLst>
      <p:ext uri="{BB962C8B-B14F-4D97-AF65-F5344CB8AC3E}">
        <p14:creationId xmlns:p14="http://schemas.microsoft.com/office/powerpoint/2010/main" val="2854862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5873" y="5039519"/>
            <a:ext cx="6048375" cy="594944"/>
          </a:xfrm>
        </p:spPr>
        <p:txBody>
          <a:bodyPr anchor="b"/>
          <a:lstStyle>
            <a:lvl1pPr algn="l">
              <a:defRPr sz="2100" b="1"/>
            </a:lvl1pPr>
          </a:lstStyle>
          <a:p>
            <a:r>
              <a:rPr lang="en-US" smtClean="0"/>
              <a:t>Click to edit Master title style</a:t>
            </a:r>
            <a:endParaRPr lang="en-US"/>
          </a:p>
        </p:txBody>
      </p:sp>
      <p:sp>
        <p:nvSpPr>
          <p:cNvPr id="3" name="Picture Placeholder 2"/>
          <p:cNvSpPr>
            <a:spLocks noGrp="1"/>
          </p:cNvSpPr>
          <p:nvPr>
            <p:ph type="pic" idx="1"/>
          </p:nvPr>
        </p:nvSpPr>
        <p:spPr>
          <a:xfrm>
            <a:off x="1975873" y="643272"/>
            <a:ext cx="6048375" cy="4319588"/>
          </a:xfrm>
        </p:spPr>
        <p:txBody>
          <a:bodyPr/>
          <a:lstStyle>
            <a:lvl1pPr marL="0" indent="0">
              <a:buNone/>
              <a:defRPr sz="3359"/>
            </a:lvl1pPr>
            <a:lvl2pPr marL="479969" indent="0">
              <a:buNone/>
              <a:defRPr sz="2939"/>
            </a:lvl2pPr>
            <a:lvl3pPr marL="959937" indent="0">
              <a:buNone/>
              <a:defRPr sz="2520"/>
            </a:lvl3pPr>
            <a:lvl4pPr marL="1439906" indent="0">
              <a:buNone/>
              <a:defRPr sz="2100"/>
            </a:lvl4pPr>
            <a:lvl5pPr marL="1919874" indent="0">
              <a:buNone/>
              <a:defRPr sz="2100"/>
            </a:lvl5pPr>
            <a:lvl6pPr marL="2399843" indent="0">
              <a:buNone/>
              <a:defRPr sz="2100"/>
            </a:lvl6pPr>
            <a:lvl7pPr marL="2879811" indent="0">
              <a:buNone/>
              <a:defRPr sz="2100"/>
            </a:lvl7pPr>
            <a:lvl8pPr marL="3359780" indent="0">
              <a:buNone/>
              <a:defRPr sz="2100"/>
            </a:lvl8pPr>
            <a:lvl9pPr marL="3839748" indent="0">
              <a:buNone/>
              <a:defRPr sz="2100"/>
            </a:lvl9pPr>
          </a:lstStyle>
          <a:p>
            <a:endParaRPr lang="en-US"/>
          </a:p>
        </p:txBody>
      </p:sp>
      <p:sp>
        <p:nvSpPr>
          <p:cNvPr id="4" name="Text Placeholder 3"/>
          <p:cNvSpPr>
            <a:spLocks noGrp="1"/>
          </p:cNvSpPr>
          <p:nvPr>
            <p:ph type="body" sz="half" idx="2"/>
          </p:nvPr>
        </p:nvSpPr>
        <p:spPr>
          <a:xfrm>
            <a:off x="1975873" y="5634463"/>
            <a:ext cx="6048375" cy="844919"/>
          </a:xfrm>
        </p:spPr>
        <p:txBody>
          <a:bodyPr/>
          <a:lstStyle>
            <a:lvl1pPr marL="0" indent="0">
              <a:buNone/>
              <a:defRPr sz="1470"/>
            </a:lvl1pPr>
            <a:lvl2pPr marL="479969" indent="0">
              <a:buNone/>
              <a:defRPr sz="1260"/>
            </a:lvl2pPr>
            <a:lvl3pPr marL="959937" indent="0">
              <a:buNone/>
              <a:defRPr sz="1050"/>
            </a:lvl3pPr>
            <a:lvl4pPr marL="1439906" indent="0">
              <a:buNone/>
              <a:defRPr sz="945"/>
            </a:lvl4pPr>
            <a:lvl5pPr marL="1919874" indent="0">
              <a:buNone/>
              <a:defRPr sz="945"/>
            </a:lvl5pPr>
            <a:lvl6pPr marL="2399843" indent="0">
              <a:buNone/>
              <a:defRPr sz="945"/>
            </a:lvl6pPr>
            <a:lvl7pPr marL="2879811" indent="0">
              <a:buNone/>
              <a:defRPr sz="945"/>
            </a:lvl7pPr>
            <a:lvl8pPr marL="3359780" indent="0">
              <a:buNone/>
              <a:defRPr sz="945"/>
            </a:lvl8pPr>
            <a:lvl9pPr marL="3839748" indent="0">
              <a:buNone/>
              <a:defRPr sz="94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570254-0D9E-43AC-84CA-DCF63F45723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BB666-C2C6-41A7-8D53-079C8FD6CD93}" type="slidenum">
              <a:rPr lang="en-US" smtClean="0"/>
              <a:pPr/>
              <a:t>‹#›</a:t>
            </a:fld>
            <a:endParaRPr lang="en-US"/>
          </a:p>
        </p:txBody>
      </p:sp>
    </p:spTree>
    <p:extLst>
      <p:ext uri="{BB962C8B-B14F-4D97-AF65-F5344CB8AC3E}">
        <p14:creationId xmlns:p14="http://schemas.microsoft.com/office/powerpoint/2010/main" val="541799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rgbClr val="92D050"/>
            </a:gs>
            <a:gs pos="95000">
              <a:schemeClr val="accent1">
                <a:tint val="44500"/>
                <a:satMod val="160000"/>
              </a:schemeClr>
            </a:gs>
            <a:gs pos="40708">
              <a:srgbClr val="92D050"/>
            </a:gs>
            <a:gs pos="100000">
              <a:schemeClr val="accent1">
                <a:tint val="23500"/>
                <a:satMod val="16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4031" y="288306"/>
            <a:ext cx="9072563" cy="1199886"/>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4031" y="1679840"/>
            <a:ext cx="9072563" cy="47512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04031" y="6672697"/>
            <a:ext cx="2352146" cy="383297"/>
          </a:xfrm>
          <a:prstGeom prst="rect">
            <a:avLst/>
          </a:prstGeom>
        </p:spPr>
        <p:txBody>
          <a:bodyPr vert="horz" lIns="91440" tIns="45720" rIns="91440" bIns="45720" rtlCol="0" anchor="ctr"/>
          <a:lstStyle>
            <a:lvl1pPr algn="l">
              <a:defRPr sz="1260">
                <a:solidFill>
                  <a:schemeClr val="tx1">
                    <a:tint val="75000"/>
                  </a:schemeClr>
                </a:solidFill>
              </a:defRPr>
            </a:lvl1pPr>
          </a:lstStyle>
          <a:p>
            <a:fld id="{92570254-0D9E-43AC-84CA-DCF63F457239}" type="datetimeFigureOut">
              <a:rPr lang="en-US" smtClean="0"/>
              <a:pPr/>
              <a:t>3/24/2026</a:t>
            </a:fld>
            <a:endParaRPr lang="en-US"/>
          </a:p>
        </p:txBody>
      </p:sp>
      <p:sp>
        <p:nvSpPr>
          <p:cNvPr id="5" name="Footer Placeholder 4"/>
          <p:cNvSpPr>
            <a:spLocks noGrp="1"/>
          </p:cNvSpPr>
          <p:nvPr>
            <p:ph type="ftr" sz="quarter" idx="3"/>
          </p:nvPr>
        </p:nvSpPr>
        <p:spPr>
          <a:xfrm>
            <a:off x="3444214" y="6672697"/>
            <a:ext cx="3192198" cy="38329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24448" y="6672697"/>
            <a:ext cx="2352146" cy="383297"/>
          </a:xfrm>
          <a:prstGeom prst="rect">
            <a:avLst/>
          </a:prstGeom>
        </p:spPr>
        <p:txBody>
          <a:bodyPr vert="horz" lIns="91440" tIns="45720" rIns="91440" bIns="45720" rtlCol="0" anchor="ctr"/>
          <a:lstStyle>
            <a:lvl1pPr algn="r">
              <a:defRPr sz="1260">
                <a:solidFill>
                  <a:schemeClr val="tx1">
                    <a:tint val="75000"/>
                  </a:schemeClr>
                </a:solidFill>
              </a:defRPr>
            </a:lvl1pPr>
          </a:lstStyle>
          <a:p>
            <a:fld id="{8BFBB666-C2C6-41A7-8D53-079C8FD6CD93}" type="slidenum">
              <a:rPr lang="en-US" smtClean="0"/>
              <a:pPr/>
              <a:t>‹#›</a:t>
            </a:fld>
            <a:endParaRPr lang="en-US"/>
          </a:p>
        </p:txBody>
      </p:sp>
    </p:spTree>
    <p:extLst>
      <p:ext uri="{BB962C8B-B14F-4D97-AF65-F5344CB8AC3E}">
        <p14:creationId xmlns:p14="http://schemas.microsoft.com/office/powerpoint/2010/main" val="1745360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59937" rtl="0" eaLnBrk="1" latinLnBrk="0" hangingPunct="1">
        <a:spcBef>
          <a:spcPct val="0"/>
        </a:spcBef>
        <a:buNone/>
        <a:defRPr sz="4619" kern="1200">
          <a:solidFill>
            <a:schemeClr val="tx1"/>
          </a:solidFill>
          <a:latin typeface="+mj-lt"/>
          <a:ea typeface="+mj-ea"/>
          <a:cs typeface="+mj-cs"/>
        </a:defRPr>
      </a:lvl1pPr>
    </p:titleStyle>
    <p:bodyStyle>
      <a:lvl1pPr marL="359976" indent="-359976" algn="l" defTabSz="959937" rtl="0" eaLnBrk="1" latinLnBrk="0" hangingPunct="1">
        <a:spcBef>
          <a:spcPct val="20000"/>
        </a:spcBef>
        <a:buFont typeface="Arial" panose="020B0604020202020204" pitchFamily="34" charset="0"/>
        <a:buChar char="•"/>
        <a:defRPr sz="3359" kern="1200">
          <a:solidFill>
            <a:schemeClr val="tx1"/>
          </a:solidFill>
          <a:latin typeface="+mn-lt"/>
          <a:ea typeface="+mn-ea"/>
          <a:cs typeface="+mn-cs"/>
        </a:defRPr>
      </a:lvl1pPr>
      <a:lvl2pPr marL="779949" indent="-299980" algn="l" defTabSz="959937" rtl="0" eaLnBrk="1" latinLnBrk="0" hangingPunct="1">
        <a:spcBef>
          <a:spcPct val="20000"/>
        </a:spcBef>
        <a:buFont typeface="Arial" panose="020B0604020202020204" pitchFamily="34" charset="0"/>
        <a:buChar char="–"/>
        <a:defRPr sz="2939" kern="1200">
          <a:solidFill>
            <a:schemeClr val="tx1"/>
          </a:solidFill>
          <a:latin typeface="+mn-lt"/>
          <a:ea typeface="+mn-ea"/>
          <a:cs typeface="+mn-cs"/>
        </a:defRPr>
      </a:lvl2pPr>
      <a:lvl3pPr marL="1199921" indent="-239984" algn="l" defTabSz="959937" rtl="0" eaLnBrk="1" latinLnBrk="0" hangingPunct="1">
        <a:spcBef>
          <a:spcPct val="20000"/>
        </a:spcBef>
        <a:buFont typeface="Arial" panose="020B0604020202020204" pitchFamily="34" charset="0"/>
        <a:buChar char="•"/>
        <a:defRPr sz="2520" kern="1200">
          <a:solidFill>
            <a:schemeClr val="tx1"/>
          </a:solidFill>
          <a:latin typeface="+mn-lt"/>
          <a:ea typeface="+mn-ea"/>
          <a:cs typeface="+mn-cs"/>
        </a:defRPr>
      </a:lvl3pPr>
      <a:lvl4pPr marL="1679890" indent="-239984" algn="l" defTabSz="959937"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4pPr>
      <a:lvl5pPr marL="2159859" indent="-239984" algn="l" defTabSz="959937"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5pPr>
      <a:lvl6pPr marL="2639827" indent="-239984" algn="l" defTabSz="959937"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6pPr>
      <a:lvl7pPr marL="3119796" indent="-239984" algn="l" defTabSz="959937"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7pPr>
      <a:lvl8pPr marL="3599764" indent="-239984" algn="l" defTabSz="959937"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8pPr>
      <a:lvl9pPr marL="4079733" indent="-239984" algn="l" defTabSz="959937"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9pPr>
    </p:bodyStyle>
    <p:otherStyle>
      <a:defPPr>
        <a:defRPr lang="en-US"/>
      </a:defPPr>
      <a:lvl1pPr marL="0" algn="l" defTabSz="959937" rtl="0" eaLnBrk="1" latinLnBrk="0" hangingPunct="1">
        <a:defRPr sz="1890" kern="1200">
          <a:solidFill>
            <a:schemeClr val="tx1"/>
          </a:solidFill>
          <a:latin typeface="+mn-lt"/>
          <a:ea typeface="+mn-ea"/>
          <a:cs typeface="+mn-cs"/>
        </a:defRPr>
      </a:lvl1pPr>
      <a:lvl2pPr marL="479969" algn="l" defTabSz="959937" rtl="0" eaLnBrk="1" latinLnBrk="0" hangingPunct="1">
        <a:defRPr sz="1890" kern="1200">
          <a:solidFill>
            <a:schemeClr val="tx1"/>
          </a:solidFill>
          <a:latin typeface="+mn-lt"/>
          <a:ea typeface="+mn-ea"/>
          <a:cs typeface="+mn-cs"/>
        </a:defRPr>
      </a:lvl2pPr>
      <a:lvl3pPr marL="959937" algn="l" defTabSz="959937" rtl="0" eaLnBrk="1" latinLnBrk="0" hangingPunct="1">
        <a:defRPr sz="1890" kern="1200">
          <a:solidFill>
            <a:schemeClr val="tx1"/>
          </a:solidFill>
          <a:latin typeface="+mn-lt"/>
          <a:ea typeface="+mn-ea"/>
          <a:cs typeface="+mn-cs"/>
        </a:defRPr>
      </a:lvl3pPr>
      <a:lvl4pPr marL="1439906" algn="l" defTabSz="959937" rtl="0" eaLnBrk="1" latinLnBrk="0" hangingPunct="1">
        <a:defRPr sz="1890" kern="1200">
          <a:solidFill>
            <a:schemeClr val="tx1"/>
          </a:solidFill>
          <a:latin typeface="+mn-lt"/>
          <a:ea typeface="+mn-ea"/>
          <a:cs typeface="+mn-cs"/>
        </a:defRPr>
      </a:lvl4pPr>
      <a:lvl5pPr marL="1919874" algn="l" defTabSz="959937" rtl="0" eaLnBrk="1" latinLnBrk="0" hangingPunct="1">
        <a:defRPr sz="1890" kern="1200">
          <a:solidFill>
            <a:schemeClr val="tx1"/>
          </a:solidFill>
          <a:latin typeface="+mn-lt"/>
          <a:ea typeface="+mn-ea"/>
          <a:cs typeface="+mn-cs"/>
        </a:defRPr>
      </a:lvl5pPr>
      <a:lvl6pPr marL="2399843" algn="l" defTabSz="959937" rtl="0" eaLnBrk="1" latinLnBrk="0" hangingPunct="1">
        <a:defRPr sz="1890" kern="1200">
          <a:solidFill>
            <a:schemeClr val="tx1"/>
          </a:solidFill>
          <a:latin typeface="+mn-lt"/>
          <a:ea typeface="+mn-ea"/>
          <a:cs typeface="+mn-cs"/>
        </a:defRPr>
      </a:lvl6pPr>
      <a:lvl7pPr marL="2879811" algn="l" defTabSz="959937" rtl="0" eaLnBrk="1" latinLnBrk="0" hangingPunct="1">
        <a:defRPr sz="1890" kern="1200">
          <a:solidFill>
            <a:schemeClr val="tx1"/>
          </a:solidFill>
          <a:latin typeface="+mn-lt"/>
          <a:ea typeface="+mn-ea"/>
          <a:cs typeface="+mn-cs"/>
        </a:defRPr>
      </a:lvl7pPr>
      <a:lvl8pPr marL="3359780" algn="l" defTabSz="959937" rtl="0" eaLnBrk="1" latinLnBrk="0" hangingPunct="1">
        <a:defRPr sz="1890" kern="1200">
          <a:solidFill>
            <a:schemeClr val="tx1"/>
          </a:solidFill>
          <a:latin typeface="+mn-lt"/>
          <a:ea typeface="+mn-ea"/>
          <a:cs typeface="+mn-cs"/>
        </a:defRPr>
      </a:lvl8pPr>
      <a:lvl9pPr marL="3839748" algn="l" defTabSz="959937"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aimojo.io/ro/ai-tools-sustainability/"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imojo.io/ro/ai-tools-data-science/" TargetMode="External"/><Relationship Id="rId2" Type="http://schemas.openxmlformats.org/officeDocument/2006/relationships/hyperlink" Target="https://www.sciencedirect.com/topics/medicine-and-dentistry/nutrient-content#:~:text=A%20nutrient%20content%20claim%20is%20defined%20as%20a%20nutrition%20claim,for%20example%2C%20%E2%80%9Creduced%2C%E2%80%9D"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en.wikipedia.org/wiki/Weather"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aimojo.io/ro/ai-landscape-design-generators/"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aimojo.io/ro/ai-tools-network-monitoring/"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aimojo.io/ro/nato-1-1-billion-ai-robotics-space-investmen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80552">
              <a:srgbClr val="B1D1B7"/>
            </a:gs>
            <a:gs pos="53000">
              <a:srgbClr val="92D050"/>
            </a:gs>
            <a:gs pos="95000">
              <a:schemeClr val="accent1">
                <a:tint val="44500"/>
                <a:satMod val="160000"/>
              </a:schemeClr>
            </a:gs>
            <a:gs pos="40708">
              <a:srgbClr val="92D050"/>
            </a:gs>
            <a:gs pos="100000">
              <a:schemeClr val="accent1">
                <a:tint val="23500"/>
                <a:satMod val="16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725" y="1199885"/>
            <a:ext cx="8639175" cy="5679458"/>
          </a:xfrm>
        </p:spPr>
        <p:txBody>
          <a:bodyPr>
            <a:normAutofit/>
          </a:bodyPr>
          <a:lstStyle/>
          <a:p>
            <a:r>
              <a:rPr lang="ro-RO" b="1" dirty="0" smtClean="0"/>
              <a:t>UTILIZAREA </a:t>
            </a:r>
            <a:r>
              <a:rPr lang="en-GB" b="1" dirty="0" smtClean="0"/>
              <a:t>INTELIGEN</a:t>
            </a:r>
            <a:r>
              <a:rPr lang="ro-RO" b="1" dirty="0" smtClean="0"/>
              <a:t>Ț</a:t>
            </a:r>
            <a:r>
              <a:rPr lang="en-GB" b="1" dirty="0" smtClean="0"/>
              <a:t>EI </a:t>
            </a:r>
            <a:r>
              <a:rPr lang="ro-RO" b="1" dirty="0" smtClean="0"/>
              <a:t>ARTIFICIALE ÎN DOMENIUL MECANIZĂRII AGRICULTURII</a:t>
            </a:r>
            <a:r>
              <a:rPr lang="ro-RO" b="1" dirty="0"/>
              <a:t/>
            </a:r>
            <a:br>
              <a:rPr lang="ro-RO" b="1" dirty="0"/>
            </a:br>
            <a:r>
              <a:rPr lang="ro-RO" sz="1890" b="1" dirty="0">
                <a:latin typeface="+mn-lt"/>
              </a:rPr>
              <a:t/>
            </a:r>
            <a:br>
              <a:rPr lang="ro-RO" sz="1890" b="1" dirty="0">
                <a:latin typeface="+mn-lt"/>
              </a:rPr>
            </a:br>
            <a:r>
              <a:rPr lang="ro-RO" sz="2000" b="1" dirty="0" smtClean="0">
                <a:latin typeface="+mn-lt"/>
              </a:rPr>
              <a:t>Prof. dr. ing</a:t>
            </a:r>
            <a:r>
              <a:rPr lang="ro-RO" sz="2000" b="1" dirty="0">
                <a:latin typeface="+mn-lt"/>
              </a:rPr>
              <a:t>. Mihai </a:t>
            </a:r>
            <a:r>
              <a:rPr lang="ro-RO" sz="2000" b="1" dirty="0" smtClean="0">
                <a:latin typeface="+mn-lt"/>
              </a:rPr>
              <a:t>NICOLESCU</a:t>
            </a:r>
            <a:br>
              <a:rPr lang="ro-RO" sz="2000" b="1" dirty="0" smtClean="0">
                <a:latin typeface="+mn-lt"/>
              </a:rPr>
            </a:br>
            <a:r>
              <a:rPr lang="ro-RO" sz="2000" b="1" dirty="0">
                <a:latin typeface="+mn-lt"/>
              </a:rPr>
              <a:t>Prof</a:t>
            </a:r>
            <a:r>
              <a:rPr lang="ro-RO" sz="2000" b="1" dirty="0" smtClean="0">
                <a:latin typeface="+mn-lt"/>
              </a:rPr>
              <a:t>. dr. ing</a:t>
            </a:r>
            <a:r>
              <a:rPr lang="ro-RO" sz="2000" b="1" dirty="0">
                <a:latin typeface="+mn-lt"/>
              </a:rPr>
              <a:t>. Ion PIRNĂ</a:t>
            </a:r>
            <a:r>
              <a:rPr lang="ro-RO" dirty="0"/>
              <a:t/>
            </a:r>
            <a:br>
              <a:rPr lang="ro-RO" dirty="0"/>
            </a:br>
            <a:endParaRPr lang="ro-RO" dirty="0"/>
          </a:p>
        </p:txBody>
      </p:sp>
    </p:spTree>
    <p:extLst>
      <p:ext uri="{BB962C8B-B14F-4D97-AF65-F5344CB8AC3E}">
        <p14:creationId xmlns:p14="http://schemas.microsoft.com/office/powerpoint/2010/main" val="7955097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sz="2800" b="1" dirty="0" smtClean="0"/>
              <a:t>3. SISTEME DE MONITORIZARE A CULTURILOR</a:t>
            </a:r>
            <a:endParaRPr lang="ro-RO" sz="2800" dirty="0"/>
          </a:p>
        </p:txBody>
      </p:sp>
      <p:sp>
        <p:nvSpPr>
          <p:cNvPr id="3" name="Content Placeholder 2"/>
          <p:cNvSpPr>
            <a:spLocks noGrp="1"/>
          </p:cNvSpPr>
          <p:nvPr>
            <p:ph idx="1"/>
          </p:nvPr>
        </p:nvSpPr>
        <p:spPr>
          <a:xfrm>
            <a:off x="163512" y="1085057"/>
            <a:ext cx="9753599" cy="6114256"/>
          </a:xfrm>
        </p:spPr>
        <p:txBody>
          <a:bodyPr>
            <a:normAutofit/>
          </a:bodyPr>
          <a:lstStyle/>
          <a:p>
            <a:pPr algn="just" fontAlgn="base"/>
            <a:r>
              <a:rPr lang="ro-RO" sz="2800" b="1" dirty="0" smtClean="0"/>
              <a:t>Sistemele </a:t>
            </a:r>
            <a:r>
              <a:rPr lang="ro-RO" sz="2800" b="1" dirty="0"/>
              <a:t>de monitorizare a culturilor</a:t>
            </a:r>
            <a:r>
              <a:rPr lang="ro-RO" sz="2800" dirty="0"/>
              <a:t> joacă un rol vital  </a:t>
            </a:r>
            <a:r>
              <a:rPr lang="ro-RO" sz="2800" b="1" dirty="0"/>
              <a:t>în agricultură pentru o agricultură durabilă</a:t>
            </a:r>
            <a:r>
              <a:rPr lang="ro-RO" sz="2800" dirty="0"/>
              <a:t>. Ele îi ajută pe fermieri să urmărească sănătatea culturilor în timp real, permițând luarea unor decizii mai bune care sporesc productivitatea și sustenabilitatea. Folosind </a:t>
            </a:r>
            <a:r>
              <a:rPr lang="ro-RO" sz="2800" b="1" dirty="0"/>
              <a:t>tehnologii avansate</a:t>
            </a:r>
            <a:r>
              <a:rPr lang="ro-RO" sz="2800" dirty="0"/>
              <a:t> precum </a:t>
            </a:r>
            <a:r>
              <a:rPr lang="ro-RO" sz="2800" dirty="0" err="1"/>
              <a:t>dronele</a:t>
            </a:r>
            <a:r>
              <a:rPr lang="ro-RO" sz="2800" dirty="0"/>
              <a:t> și imaginile prin satelit, aceste sisteme monitorizează umiditatea solului, nivelurile de </a:t>
            </a:r>
            <a:r>
              <a:rPr lang="ro-RO" sz="2800" dirty="0" err="1"/>
              <a:t>nutrienți</a:t>
            </a:r>
            <a:r>
              <a:rPr lang="ro-RO" sz="2800" dirty="0"/>
              <a:t> și condițiile generale ale culturilor.</a:t>
            </a:r>
          </a:p>
          <a:p>
            <a:pPr algn="just"/>
            <a:r>
              <a:rPr lang="ro-RO" sz="2600" dirty="0"/>
              <a:t>Un avantaj major al </a:t>
            </a:r>
            <a:r>
              <a:rPr lang="ro-RO" sz="2600" b="1" u="sng" dirty="0">
                <a:hlinkClick r:id="rId2"/>
              </a:rPr>
              <a:t>sisteme de monitorizare a culturilor</a:t>
            </a:r>
            <a:r>
              <a:rPr lang="ro-RO" sz="2600" dirty="0"/>
              <a:t> este capacitatea lor de a identifica semnele timpurii ale dăunătorilor și bolilor. Această detectare precoce permite fermierilor să acționeze rapid, reducând daunele și nevoia de substanțe chimice dăunătoare. În plus, aceste sisteme ajută la utilizarea mai eficientă a resurselor prin aplicarea de apă și îngrășăminte doar acolo unde este necesar.</a:t>
            </a:r>
          </a:p>
        </p:txBody>
      </p:sp>
    </p:spTree>
    <p:extLst>
      <p:ext uri="{BB962C8B-B14F-4D97-AF65-F5344CB8AC3E}">
        <p14:creationId xmlns:p14="http://schemas.microsoft.com/office/powerpoint/2010/main" val="3399208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sz="2800" b="1" dirty="0" smtClean="0"/>
              <a:t>4. MANAGEMENTUL SĂNĂTĂȚII SOLULUI</a:t>
            </a:r>
            <a:endParaRPr lang="ro-RO" sz="2800" dirty="0"/>
          </a:p>
        </p:txBody>
      </p:sp>
      <p:sp>
        <p:nvSpPr>
          <p:cNvPr id="3" name="Content Placeholder 2"/>
          <p:cNvSpPr>
            <a:spLocks noGrp="1"/>
          </p:cNvSpPr>
          <p:nvPr>
            <p:ph idx="1"/>
          </p:nvPr>
        </p:nvSpPr>
        <p:spPr>
          <a:xfrm>
            <a:off x="163513" y="1618457"/>
            <a:ext cx="9753600" cy="5580856"/>
          </a:xfrm>
        </p:spPr>
        <p:txBody>
          <a:bodyPr>
            <a:normAutofit fontScale="77500" lnSpcReduction="20000"/>
          </a:bodyPr>
          <a:lstStyle/>
          <a:p>
            <a:pPr algn="just" fontAlgn="base"/>
            <a:r>
              <a:rPr lang="ro-RO" b="1" dirty="0"/>
              <a:t>Managementul Sănătății Solului</a:t>
            </a:r>
            <a:r>
              <a:rPr lang="ro-RO" dirty="0"/>
              <a:t> este important pentru fermieri, deoarece are </a:t>
            </a:r>
            <a:r>
              <a:rPr lang="ro-RO" dirty="0" smtClean="0"/>
              <a:t>impact asupra </a:t>
            </a:r>
            <a:r>
              <a:rPr lang="ro-RO" b="1" dirty="0" smtClean="0"/>
              <a:t>productivității </a:t>
            </a:r>
            <a:r>
              <a:rPr lang="ro-RO" b="1" dirty="0"/>
              <a:t>culturilor</a:t>
            </a:r>
            <a:r>
              <a:rPr lang="ro-RO" dirty="0"/>
              <a:t> </a:t>
            </a:r>
            <a:r>
              <a:rPr lang="ro-RO" dirty="0" smtClean="0"/>
              <a:t>și </a:t>
            </a:r>
            <a:r>
              <a:rPr lang="ro-RO" dirty="0"/>
              <a:t>per total </a:t>
            </a:r>
            <a:r>
              <a:rPr lang="ro-RO" b="1" dirty="0"/>
              <a:t>sănătatea mediului</a:t>
            </a:r>
            <a:r>
              <a:rPr lang="ro-RO" dirty="0"/>
              <a:t>. Cu </a:t>
            </a:r>
            <a:r>
              <a:rPr lang="ro-RO" b="1" dirty="0"/>
              <a:t>aplicațiile IA în agricultură</a:t>
            </a:r>
            <a:r>
              <a:rPr lang="ro-RO" dirty="0"/>
              <a:t>, fermierii pot monitoriza și îmbunătăți cu ușurință sănătatea solului. Aceste aplicații oferă informații valoroase despre </a:t>
            </a:r>
            <a:r>
              <a:rPr lang="ro-RO" b="1" dirty="0" smtClean="0"/>
              <a:t>compoziția </a:t>
            </a:r>
            <a:r>
              <a:rPr lang="ro-RO" b="1" dirty="0"/>
              <a:t>solului</a:t>
            </a:r>
            <a:r>
              <a:rPr lang="ro-RO" dirty="0"/>
              <a:t>, </a:t>
            </a:r>
            <a:r>
              <a:rPr lang="ro-RO" b="1" dirty="0"/>
              <a:t>nivelurile de umiditate</a:t>
            </a:r>
            <a:r>
              <a:rPr lang="ro-RO" dirty="0"/>
              <a:t> și </a:t>
            </a:r>
            <a:r>
              <a:rPr lang="ro-RO" b="1" u="sng" dirty="0">
                <a:hlinkClick r:id="rId2"/>
              </a:rPr>
              <a:t>conținutul de </a:t>
            </a:r>
            <a:r>
              <a:rPr lang="ro-RO" b="1" u="sng" dirty="0" err="1">
                <a:hlinkClick r:id="rId2"/>
              </a:rPr>
              <a:t>nutrienți</a:t>
            </a:r>
            <a:r>
              <a:rPr lang="ro-RO" dirty="0"/>
              <a:t>, permițând fermierilor să ia decizii </a:t>
            </a:r>
            <a:r>
              <a:rPr lang="ro-RO" dirty="0" smtClean="0"/>
              <a:t>corecte în ceea ce privește calitatea </a:t>
            </a:r>
            <a:r>
              <a:rPr lang="ro-RO" dirty="0"/>
              <a:t>solului.</a:t>
            </a:r>
          </a:p>
          <a:p>
            <a:pPr algn="just" fontAlgn="base"/>
            <a:r>
              <a:rPr lang="ro-RO" dirty="0" smtClean="0"/>
              <a:t>Tehnologiile promovate de AI, </a:t>
            </a:r>
            <a:r>
              <a:rPr lang="ro-RO" dirty="0"/>
              <a:t>cum ar fi </a:t>
            </a:r>
            <a:r>
              <a:rPr lang="ro-RO" b="1" dirty="0" err="1">
                <a:hlinkClick r:id="rId3"/>
              </a:rPr>
              <a:t>masina</a:t>
            </a:r>
            <a:r>
              <a:rPr lang="ro-RO" b="1" dirty="0">
                <a:hlinkClick r:id="rId3"/>
              </a:rPr>
              <a:t> de învățare</a:t>
            </a:r>
            <a:r>
              <a:rPr lang="ro-RO" b="1" u="sng" dirty="0">
                <a:hlinkClick r:id="rId3"/>
              </a:rPr>
              <a:t> și </a:t>
            </a:r>
            <a:r>
              <a:rPr lang="ro-RO" b="1" dirty="0" smtClean="0">
                <a:hlinkClick r:id="rId3"/>
              </a:rPr>
              <a:t>analiza </a:t>
            </a:r>
            <a:r>
              <a:rPr lang="ro-RO" b="1" dirty="0">
                <a:hlinkClick r:id="rId3"/>
              </a:rPr>
              <a:t>datelor</a:t>
            </a:r>
            <a:r>
              <a:rPr lang="ro-RO" dirty="0"/>
              <a:t>, ajută la prezicerea </a:t>
            </a:r>
            <a:r>
              <a:rPr lang="ro-RO" dirty="0" smtClean="0"/>
              <a:t>caracteristicilor </a:t>
            </a:r>
            <a:r>
              <a:rPr lang="ro-RO" dirty="0"/>
              <a:t>solului și la determinarea celor mai bune momente pentru fertilizare și irigare. Această abordare reduce risipa și îmbunătățește </a:t>
            </a:r>
            <a:r>
              <a:rPr lang="ro-RO" dirty="0" smtClean="0"/>
              <a:t>eficiența economică.</a:t>
            </a:r>
            <a:endParaRPr lang="ro-RO" dirty="0"/>
          </a:p>
          <a:p>
            <a:pPr algn="just"/>
            <a:r>
              <a:rPr lang="ro-RO" dirty="0"/>
              <a:t>Menținerea unui sol sănătos ajută și la </a:t>
            </a:r>
            <a:r>
              <a:rPr lang="ro-RO" b="1" dirty="0"/>
              <a:t>sechestrarea carbonului</a:t>
            </a:r>
            <a:r>
              <a:rPr lang="ro-RO" dirty="0"/>
              <a:t>, ceea ce este crucial pentru combaterea schimbărilor climatice. Folosind AI gestionarea solului nu numai că crește productivitatea agricolă, dar promovează și un ecosistem mai sănătos.</a:t>
            </a:r>
          </a:p>
        </p:txBody>
      </p:sp>
    </p:spTree>
    <p:extLst>
      <p:ext uri="{BB962C8B-B14F-4D97-AF65-F5344CB8AC3E}">
        <p14:creationId xmlns:p14="http://schemas.microsoft.com/office/powerpoint/2010/main" val="4104226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31" y="288306"/>
            <a:ext cx="9072563" cy="720550"/>
          </a:xfrm>
        </p:spPr>
        <p:txBody>
          <a:bodyPr>
            <a:normAutofit/>
          </a:bodyPr>
          <a:lstStyle/>
          <a:p>
            <a:r>
              <a:rPr lang="ro-RO" sz="2800" b="1" dirty="0" smtClean="0"/>
              <a:t>5. SOLUȚII DE COMBATERE A DĂUNĂTORILOR</a:t>
            </a:r>
            <a:endParaRPr lang="ro-RO" sz="2800" dirty="0"/>
          </a:p>
        </p:txBody>
      </p:sp>
      <p:sp>
        <p:nvSpPr>
          <p:cNvPr id="3" name="Content Placeholder 2"/>
          <p:cNvSpPr>
            <a:spLocks noGrp="1"/>
          </p:cNvSpPr>
          <p:nvPr>
            <p:ph idx="1"/>
          </p:nvPr>
        </p:nvSpPr>
        <p:spPr>
          <a:xfrm>
            <a:off x="504031" y="1161256"/>
            <a:ext cx="9072563" cy="5791200"/>
          </a:xfrm>
        </p:spPr>
        <p:txBody>
          <a:bodyPr>
            <a:normAutofit/>
          </a:bodyPr>
          <a:lstStyle/>
          <a:p>
            <a:pPr algn="just" fontAlgn="base"/>
            <a:r>
              <a:rPr lang="ro-RO" sz="2400" b="1" dirty="0" smtClean="0"/>
              <a:t>Soluțiile </a:t>
            </a:r>
            <a:r>
              <a:rPr lang="ro-RO" sz="2400" b="1" dirty="0"/>
              <a:t>de combatere a dăunătorilor</a:t>
            </a:r>
            <a:r>
              <a:rPr lang="ro-RO" sz="2400" dirty="0"/>
              <a:t> sunt importante pentru </a:t>
            </a:r>
            <a:r>
              <a:rPr lang="ro-RO" sz="2400" b="1" dirty="0"/>
              <a:t>agricultură durabilă</a:t>
            </a:r>
            <a:r>
              <a:rPr lang="ro-RO" sz="2400" dirty="0"/>
              <a:t>. Aceste sisteme inteligente ajută </a:t>
            </a:r>
            <a:r>
              <a:rPr lang="ro-RO" sz="2400" dirty="0" smtClean="0"/>
              <a:t>fermierii pentru a combate</a:t>
            </a:r>
            <a:r>
              <a:rPr lang="ro-RO" sz="2400" dirty="0"/>
              <a:t> </a:t>
            </a:r>
            <a:r>
              <a:rPr lang="ro-RO" sz="2400" b="1" dirty="0" smtClean="0"/>
              <a:t> </a:t>
            </a:r>
            <a:r>
              <a:rPr lang="ro-RO" sz="2400" b="1" dirty="0"/>
              <a:t>dăunătorii</a:t>
            </a:r>
            <a:r>
              <a:rPr lang="ro-RO" sz="2400" dirty="0"/>
              <a:t> </a:t>
            </a:r>
            <a:r>
              <a:rPr lang="ro-RO" sz="2400" dirty="0" smtClean="0"/>
              <a:t>eficient, </a:t>
            </a:r>
            <a:r>
              <a:rPr lang="ro-RO" sz="2400" dirty="0"/>
              <a:t>protejând în același timp </a:t>
            </a:r>
            <a:r>
              <a:rPr lang="ro-RO" sz="2400" b="1" dirty="0"/>
              <a:t>mediu </a:t>
            </a:r>
            <a:r>
              <a:rPr lang="ro-RO" sz="2400" b="1" dirty="0" err="1"/>
              <a:t>î</a:t>
            </a:r>
            <a:r>
              <a:rPr lang="ro-RO" sz="2400" b="1" dirty="0" err="1" smtClean="0"/>
              <a:t>nconjurator</a:t>
            </a:r>
            <a:r>
              <a:rPr lang="ro-RO" sz="2400" dirty="0" smtClean="0"/>
              <a:t>.</a:t>
            </a:r>
          </a:p>
          <a:p>
            <a:pPr marL="0" indent="0" algn="just" fontAlgn="base">
              <a:buNone/>
            </a:pPr>
            <a:endParaRPr lang="ro-RO" sz="2400" dirty="0"/>
          </a:p>
          <a:p>
            <a:pPr algn="just"/>
            <a:r>
              <a:rPr lang="ro-RO" sz="2400" dirty="0"/>
              <a:t>Sistemele bazate pe inteligență artificială adună informații din diverse surse, cum ar fi </a:t>
            </a:r>
            <a:r>
              <a:rPr lang="ro-RO" sz="2400" b="1" u="sng" dirty="0">
                <a:hlinkClick r:id="rId2"/>
              </a:rPr>
              <a:t>modele meteorologice</a:t>
            </a:r>
            <a:r>
              <a:rPr lang="ro-RO" sz="2400" dirty="0"/>
              <a:t> și </a:t>
            </a:r>
            <a:r>
              <a:rPr lang="ro-RO" sz="2400" b="1" dirty="0"/>
              <a:t>comportamentele dăunătorilor</a:t>
            </a:r>
            <a:r>
              <a:rPr lang="ro-RO" sz="2400" dirty="0"/>
              <a:t>, pentru a prezice potențiale focare de dăunători. Acest lucru le permite fermierilor să facă alegeri mai inteligente cu privire la momentul utilizării </a:t>
            </a:r>
            <a:r>
              <a:rPr lang="ro-RO" sz="2400" b="1" dirty="0"/>
              <a:t>pesticide</a:t>
            </a:r>
            <a:r>
              <a:rPr lang="ro-RO" sz="2400" dirty="0"/>
              <a:t> sau </a:t>
            </a:r>
            <a:r>
              <a:rPr lang="ro-RO" sz="2400" dirty="0" smtClean="0"/>
              <a:t>introduceri de</a:t>
            </a:r>
            <a:r>
              <a:rPr lang="ro-RO" sz="2400" dirty="0"/>
              <a:t> </a:t>
            </a:r>
            <a:r>
              <a:rPr lang="ro-RO" sz="2400" b="1" dirty="0"/>
              <a:t>prădători naturali</a:t>
            </a:r>
            <a:r>
              <a:rPr lang="ro-RO" sz="2400" dirty="0"/>
              <a:t>, ceea ce reduce utilizarea substanțelor chimice nocive și a roboților agricoli.</a:t>
            </a:r>
          </a:p>
        </p:txBody>
      </p:sp>
    </p:spTree>
    <p:extLst>
      <p:ext uri="{BB962C8B-B14F-4D97-AF65-F5344CB8AC3E}">
        <p14:creationId xmlns:p14="http://schemas.microsoft.com/office/powerpoint/2010/main" val="2851550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6047" y="475456"/>
            <a:ext cx="8568531" cy="533400"/>
          </a:xfrm>
        </p:spPr>
        <p:txBody>
          <a:bodyPr>
            <a:normAutofit/>
          </a:bodyPr>
          <a:lstStyle/>
          <a:p>
            <a:r>
              <a:rPr lang="ro-RO" sz="2800" b="1" dirty="0" smtClean="0"/>
              <a:t>6. ROBOTICA AGRICOLA</a:t>
            </a:r>
            <a:endParaRPr lang="ro-RO" sz="2800" dirty="0"/>
          </a:p>
        </p:txBody>
      </p:sp>
      <p:sp>
        <p:nvSpPr>
          <p:cNvPr id="3" name="Subtitle 2"/>
          <p:cNvSpPr>
            <a:spLocks noGrp="1"/>
          </p:cNvSpPr>
          <p:nvPr>
            <p:ph type="subTitle" idx="1"/>
          </p:nvPr>
        </p:nvSpPr>
        <p:spPr>
          <a:xfrm>
            <a:off x="392112" y="1161256"/>
            <a:ext cx="9296400" cy="5791200"/>
          </a:xfrm>
        </p:spPr>
        <p:txBody>
          <a:bodyPr>
            <a:normAutofit/>
          </a:bodyPr>
          <a:lstStyle/>
          <a:p>
            <a:pPr marL="457200" indent="-457200" algn="just" fontAlgn="base">
              <a:buFont typeface="Arial" panose="020B0604020202020204" pitchFamily="34" charset="0"/>
              <a:buChar char="•"/>
            </a:pPr>
            <a:r>
              <a:rPr lang="ro-RO" sz="2400" b="1" dirty="0">
                <a:solidFill>
                  <a:schemeClr val="tx1"/>
                </a:solidFill>
              </a:rPr>
              <a:t>Robotica agricola</a:t>
            </a:r>
            <a:r>
              <a:rPr lang="ro-RO" sz="2400" dirty="0">
                <a:solidFill>
                  <a:schemeClr val="tx1"/>
                </a:solidFill>
              </a:rPr>
              <a:t> joacă un rol important în creșterea eficienței și productivității în diferite procese agricole. Acestea au avansat </a:t>
            </a:r>
            <a:r>
              <a:rPr lang="ro-RO" sz="2400" b="1" dirty="0">
                <a:solidFill>
                  <a:schemeClr val="tx1"/>
                </a:solidFill>
              </a:rPr>
              <a:t>Aplicații ale AI în Agricultură pentru Agricultură Durabilă</a:t>
            </a:r>
            <a:r>
              <a:rPr lang="ro-RO" sz="2400" dirty="0">
                <a:solidFill>
                  <a:schemeClr val="tx1"/>
                </a:solidFill>
              </a:rPr>
              <a:t>, mașinile sunt proiectate pentru a automatiza sarcinile și cerințele pieței, cum ar fi </a:t>
            </a:r>
            <a:r>
              <a:rPr lang="ro-RO" sz="2400" b="1" dirty="0">
                <a:solidFill>
                  <a:schemeClr val="tx1"/>
                </a:solidFill>
              </a:rPr>
              <a:t>semănat</a:t>
            </a:r>
            <a:r>
              <a:rPr lang="ro-RO" sz="2400" dirty="0">
                <a:solidFill>
                  <a:schemeClr val="tx1"/>
                </a:solidFill>
              </a:rPr>
              <a:t>, </a:t>
            </a:r>
            <a:r>
              <a:rPr lang="ro-RO" sz="2400" b="1" dirty="0">
                <a:solidFill>
                  <a:schemeClr val="tx1"/>
                </a:solidFill>
              </a:rPr>
              <a:t>irigare</a:t>
            </a:r>
            <a:r>
              <a:rPr lang="ro-RO" sz="2400" dirty="0">
                <a:solidFill>
                  <a:schemeClr val="tx1"/>
                </a:solidFill>
              </a:rPr>
              <a:t> și </a:t>
            </a:r>
            <a:r>
              <a:rPr lang="ro-RO" sz="2400" b="1" dirty="0">
                <a:solidFill>
                  <a:schemeClr val="tx1"/>
                </a:solidFill>
              </a:rPr>
              <a:t>recoltat</a:t>
            </a:r>
            <a:r>
              <a:rPr lang="ro-RO" sz="2400" dirty="0">
                <a:solidFill>
                  <a:schemeClr val="tx1"/>
                </a:solidFill>
              </a:rPr>
              <a:t>, reducând semnificativ nevoia de muncă </a:t>
            </a:r>
            <a:r>
              <a:rPr lang="ro-RO" sz="2400" dirty="0" smtClean="0">
                <a:solidFill>
                  <a:schemeClr val="tx1"/>
                </a:solidFill>
              </a:rPr>
              <a:t>manuală </a:t>
            </a:r>
            <a:r>
              <a:rPr lang="ro-RO" sz="2400" dirty="0">
                <a:solidFill>
                  <a:schemeClr val="tx1"/>
                </a:solidFill>
              </a:rPr>
              <a:t>și daunele recoltei</a:t>
            </a:r>
            <a:r>
              <a:rPr lang="ro-RO" sz="2400" dirty="0" smtClean="0">
                <a:solidFill>
                  <a:schemeClr val="tx1"/>
                </a:solidFill>
              </a:rPr>
              <a:t>.</a:t>
            </a:r>
          </a:p>
          <a:p>
            <a:pPr algn="just" fontAlgn="base"/>
            <a:endParaRPr lang="ro-RO" sz="2400" dirty="0">
              <a:solidFill>
                <a:schemeClr val="tx1"/>
              </a:solidFill>
            </a:endParaRPr>
          </a:p>
          <a:p>
            <a:pPr marL="457200" indent="-457200" algn="just">
              <a:buFont typeface="Arial" panose="020B0604020202020204" pitchFamily="34" charset="0"/>
              <a:buChar char="•"/>
            </a:pPr>
            <a:r>
              <a:rPr lang="ro-RO" sz="2400" dirty="0" smtClean="0">
                <a:solidFill>
                  <a:schemeClr val="tx1"/>
                </a:solidFill>
              </a:rPr>
              <a:t>De exemplu, </a:t>
            </a:r>
            <a:r>
              <a:rPr lang="ro-RO" sz="2400" b="1" u="sng" dirty="0" smtClean="0">
                <a:solidFill>
                  <a:schemeClr val="tx1"/>
                </a:solidFill>
                <a:hlinkClick r:id="rId2"/>
              </a:rPr>
              <a:t>roboți de analiză a solului</a:t>
            </a:r>
            <a:r>
              <a:rPr lang="ro-RO" sz="2400" dirty="0" smtClean="0">
                <a:solidFill>
                  <a:schemeClr val="tx1"/>
                </a:solidFill>
              </a:rPr>
              <a:t> să evalueze sănătatea solului și nivelul de umiditate, asigurându-se că culturile primesc </a:t>
            </a:r>
            <a:r>
              <a:rPr lang="ro-RO" sz="2400" dirty="0" err="1" smtClean="0">
                <a:solidFill>
                  <a:schemeClr val="tx1"/>
                </a:solidFill>
              </a:rPr>
              <a:t>nutrienții</a:t>
            </a:r>
            <a:r>
              <a:rPr lang="ro-RO" sz="2400" dirty="0" smtClean="0">
                <a:solidFill>
                  <a:schemeClr val="tx1"/>
                </a:solidFill>
              </a:rPr>
              <a:t> și apa potrivită. În plus, </a:t>
            </a:r>
            <a:r>
              <a:rPr lang="ro-RO" sz="2400" b="1" dirty="0" smtClean="0">
                <a:solidFill>
                  <a:schemeClr val="tx1"/>
                </a:solidFill>
              </a:rPr>
              <a:t>roboți de plivit</a:t>
            </a:r>
            <a:r>
              <a:rPr lang="ro-RO" sz="2400" dirty="0" smtClean="0">
                <a:solidFill>
                  <a:schemeClr val="tx1"/>
                </a:solidFill>
              </a:rPr>
              <a:t> îndepărtează eficient plantele nedorite fără a dăuna culturilor, reducând dependența de pesticide dăunătoare cu până la </a:t>
            </a:r>
            <a:r>
              <a:rPr lang="ro-RO" sz="2400" b="1" dirty="0" smtClean="0">
                <a:solidFill>
                  <a:schemeClr val="tx1"/>
                </a:solidFill>
              </a:rPr>
              <a:t>80%</a:t>
            </a:r>
            <a:r>
              <a:rPr lang="ro-RO" sz="2400" dirty="0" smtClean="0">
                <a:solidFill>
                  <a:schemeClr val="tx1"/>
                </a:solidFill>
              </a:rPr>
              <a:t>. Acest lucru nu numai că protejează mediul, ci și promovează biodiversitatea.</a:t>
            </a:r>
            <a:endParaRPr lang="ro-RO" sz="2400" dirty="0">
              <a:solidFill>
                <a:schemeClr val="tx1"/>
              </a:solidFill>
            </a:endParaRPr>
          </a:p>
        </p:txBody>
      </p:sp>
    </p:spTree>
    <p:extLst>
      <p:ext uri="{BB962C8B-B14F-4D97-AF65-F5344CB8AC3E}">
        <p14:creationId xmlns:p14="http://schemas.microsoft.com/office/powerpoint/2010/main" val="3500460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31" y="288306"/>
            <a:ext cx="9072563" cy="796750"/>
          </a:xfrm>
        </p:spPr>
        <p:txBody>
          <a:bodyPr>
            <a:normAutofit/>
          </a:bodyPr>
          <a:lstStyle/>
          <a:p>
            <a:r>
              <a:rPr lang="ro-RO" sz="2800" b="1" dirty="0" smtClean="0"/>
              <a:t>7. PLATFORME XP DE ANALIZĂ A DATELOR</a:t>
            </a:r>
            <a:endParaRPr lang="ro-RO" sz="2800" dirty="0"/>
          </a:p>
        </p:txBody>
      </p:sp>
      <p:sp>
        <p:nvSpPr>
          <p:cNvPr id="3" name="Content Placeholder 2"/>
          <p:cNvSpPr>
            <a:spLocks noGrp="1"/>
          </p:cNvSpPr>
          <p:nvPr>
            <p:ph idx="1"/>
          </p:nvPr>
        </p:nvSpPr>
        <p:spPr>
          <a:xfrm>
            <a:off x="504031" y="1085056"/>
            <a:ext cx="9072563" cy="5562600"/>
          </a:xfrm>
        </p:spPr>
        <p:txBody>
          <a:bodyPr>
            <a:normAutofit fontScale="92500" lnSpcReduction="10000"/>
          </a:bodyPr>
          <a:lstStyle/>
          <a:p>
            <a:pPr algn="just" fontAlgn="base"/>
            <a:r>
              <a:rPr lang="ro-RO" sz="2800" dirty="0"/>
              <a:t>Platformele de analiză a datelor îi ajută pe fermieri să ia decizii mai bune care să le susțină </a:t>
            </a:r>
            <a:r>
              <a:rPr lang="ro-RO" sz="2800" b="1" dirty="0"/>
              <a:t>agricultură durabilă</a:t>
            </a:r>
            <a:r>
              <a:rPr lang="ro-RO" sz="2800" dirty="0"/>
              <a:t>. Aceste platforme analizează cantități mari de date pentru a oferi informații despre sănătatea culturilor, condițiile solului și gestionarea resurselor. Aceste informații le permit fermierilor să-și optimizeze practicile reducând în același timp impactul asupra mediului.</a:t>
            </a:r>
          </a:p>
          <a:p>
            <a:pPr algn="just"/>
            <a:r>
              <a:rPr lang="ro-RO" sz="2800" dirty="0"/>
              <a:t>C</a:t>
            </a:r>
            <a:r>
              <a:rPr lang="ro-RO" sz="2800" dirty="0" smtClean="0"/>
              <a:t>u</a:t>
            </a:r>
            <a:r>
              <a:rPr lang="ro-RO" sz="2800" dirty="0"/>
              <a:t> </a:t>
            </a:r>
            <a:r>
              <a:rPr lang="ro-RO" sz="2800" b="1" dirty="0"/>
              <a:t>agricultura de precizie</a:t>
            </a:r>
            <a:r>
              <a:rPr lang="ro-RO" sz="2800" dirty="0"/>
              <a:t>, analiza datelor permite acțiuni direcționate, care pot duce la mai puține deșeuri și la randamente mai mari ale culturilor. De exemplu, fermierii pot folosi analize predictive pentru a prevedea problemele dăunătorilor sau bolile, permițându-le să acționeze rapid și să își protejeze culturile. În plus, aceste platforme ajută la gestionarea utilizării apei prin sisteme automate de irigare, asigurând o udare eficientă.</a:t>
            </a:r>
          </a:p>
        </p:txBody>
      </p:sp>
    </p:spTree>
    <p:extLst>
      <p:ext uri="{BB962C8B-B14F-4D97-AF65-F5344CB8AC3E}">
        <p14:creationId xmlns:p14="http://schemas.microsoft.com/office/powerpoint/2010/main" val="3356523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6047" y="323056"/>
            <a:ext cx="8568531" cy="914400"/>
          </a:xfrm>
        </p:spPr>
        <p:txBody>
          <a:bodyPr>
            <a:noAutofit/>
          </a:bodyPr>
          <a:lstStyle/>
          <a:p>
            <a:r>
              <a:rPr lang="ro-RO" sz="2800" b="1" dirty="0" smtClean="0">
                <a:latin typeface="+mn-lt"/>
              </a:rPr>
              <a:t>8. MANAGEMENTUL ÎMBUNĂTĂȚIT AL ANIMALELOR CU INTELIGENȚĂ ARTIFICIALĂ</a:t>
            </a:r>
            <a:endParaRPr lang="ro-RO" sz="2800" dirty="0">
              <a:latin typeface="+mn-lt"/>
            </a:endParaRPr>
          </a:p>
        </p:txBody>
      </p:sp>
      <p:sp>
        <p:nvSpPr>
          <p:cNvPr id="3" name="Subtitle 2"/>
          <p:cNvSpPr>
            <a:spLocks noGrp="1"/>
          </p:cNvSpPr>
          <p:nvPr>
            <p:ph type="subTitle" idx="1"/>
          </p:nvPr>
        </p:nvSpPr>
        <p:spPr>
          <a:xfrm>
            <a:off x="163512" y="1237457"/>
            <a:ext cx="9296400" cy="5961856"/>
          </a:xfrm>
        </p:spPr>
        <p:txBody>
          <a:bodyPr>
            <a:noAutofit/>
          </a:bodyPr>
          <a:lstStyle/>
          <a:p>
            <a:pPr marL="457200" indent="-457200" algn="just" fontAlgn="base">
              <a:lnSpc>
                <a:spcPct val="120000"/>
              </a:lnSpc>
              <a:buFont typeface="Arial" panose="020B0604020202020204" pitchFamily="34" charset="0"/>
              <a:buChar char="•"/>
            </a:pPr>
            <a:r>
              <a:rPr lang="ro-RO" sz="2400" b="1" dirty="0" smtClean="0">
                <a:solidFill>
                  <a:schemeClr val="tx1"/>
                </a:solidFill>
              </a:rPr>
              <a:t>Managementul </a:t>
            </a:r>
            <a:r>
              <a:rPr lang="ro-RO" sz="2400" b="1" dirty="0">
                <a:solidFill>
                  <a:schemeClr val="tx1"/>
                </a:solidFill>
              </a:rPr>
              <a:t>îmbunătățit al </a:t>
            </a:r>
            <a:r>
              <a:rPr lang="ro-RO" sz="2400" b="1" dirty="0" smtClean="0">
                <a:solidFill>
                  <a:schemeClr val="tx1"/>
                </a:solidFill>
              </a:rPr>
              <a:t>animalelor, </a:t>
            </a:r>
            <a:r>
              <a:rPr lang="ro-RO" sz="2400" b="1" dirty="0">
                <a:solidFill>
                  <a:schemeClr val="tx1"/>
                </a:solidFill>
              </a:rPr>
              <a:t>cu inteligență artificială</a:t>
            </a:r>
            <a:r>
              <a:rPr lang="ro-RO" sz="2400" dirty="0">
                <a:solidFill>
                  <a:schemeClr val="tx1"/>
                </a:solidFill>
              </a:rPr>
              <a:t> transformă modul în care fermierii își îngrijesc animalele, promovând </a:t>
            </a:r>
            <a:r>
              <a:rPr lang="ro-RO" sz="2400" b="1" dirty="0">
                <a:solidFill>
                  <a:schemeClr val="tx1"/>
                </a:solidFill>
              </a:rPr>
              <a:t>practici agricole durabile</a:t>
            </a:r>
            <a:r>
              <a:rPr lang="ro-RO" sz="2400" dirty="0">
                <a:solidFill>
                  <a:schemeClr val="tx1"/>
                </a:solidFill>
              </a:rPr>
              <a:t>. Această abordare inovatoare folosește tehnologia pentru a îmbunătăți bunăstarea animalelor și eficiența fermei</a:t>
            </a:r>
            <a:r>
              <a:rPr lang="ro-RO" sz="2400" dirty="0" smtClean="0">
                <a:solidFill>
                  <a:schemeClr val="tx1"/>
                </a:solidFill>
              </a:rPr>
              <a:t>.</a:t>
            </a:r>
          </a:p>
          <a:p>
            <a:pPr marL="457200" indent="-457200" algn="just">
              <a:lnSpc>
                <a:spcPct val="120000"/>
              </a:lnSpc>
              <a:buFont typeface="Arial" panose="020B0604020202020204" pitchFamily="34" charset="0"/>
              <a:buChar char="•"/>
            </a:pPr>
            <a:r>
              <a:rPr lang="ro-RO" sz="2400" b="1" u="sng" dirty="0" smtClean="0">
                <a:solidFill>
                  <a:schemeClr val="tx1"/>
                </a:solidFill>
                <a:hlinkClick r:id="rId2"/>
              </a:rPr>
              <a:t>Monitorizare </a:t>
            </a:r>
            <a:r>
              <a:rPr lang="ro-RO" sz="2400" b="1" u="sng" dirty="0">
                <a:solidFill>
                  <a:schemeClr val="tx1"/>
                </a:solidFill>
                <a:hlinkClick r:id="rId2"/>
              </a:rPr>
              <a:t>în timp real</a:t>
            </a:r>
            <a:r>
              <a:rPr lang="ro-RO" sz="2400" dirty="0">
                <a:solidFill>
                  <a:schemeClr val="tx1"/>
                </a:solidFill>
              </a:rPr>
              <a:t>, </a:t>
            </a:r>
            <a:r>
              <a:rPr lang="ro-RO" sz="2400" dirty="0" smtClean="0">
                <a:solidFill>
                  <a:schemeClr val="tx1"/>
                </a:solidFill>
              </a:rPr>
              <a:t>fermierii </a:t>
            </a:r>
            <a:r>
              <a:rPr lang="ro-RO" sz="2400" dirty="0">
                <a:solidFill>
                  <a:schemeClr val="tx1"/>
                </a:solidFill>
              </a:rPr>
              <a:t>pot urmări sănătatea și comportamentul animalelor lor. </a:t>
            </a:r>
            <a:r>
              <a:rPr lang="ro-RO" sz="2400" dirty="0" smtClean="0">
                <a:solidFill>
                  <a:schemeClr val="tx1"/>
                </a:solidFill>
              </a:rPr>
              <a:t>Sistemele </a:t>
            </a:r>
            <a:r>
              <a:rPr lang="ro-RO" sz="2400" dirty="0">
                <a:solidFill>
                  <a:schemeClr val="tx1"/>
                </a:solidFill>
              </a:rPr>
              <a:t>analizează datele de la senzori și camere pentru a identifica din timp problemele, cum ar fi bolile sau obiceiurile alimentare neobișnuite. Acest lucru îi ajută pe fermieri să ia decizii mai bune, ceea ce duce la animale mai sănătoase și la o productivitate mai mare. </a:t>
            </a:r>
            <a:r>
              <a:rPr lang="ro-RO" sz="2400" b="1" dirty="0" err="1">
                <a:solidFill>
                  <a:schemeClr val="tx1"/>
                </a:solidFill>
              </a:rPr>
              <a:t>Hranire</a:t>
            </a:r>
            <a:r>
              <a:rPr lang="ro-RO" sz="2400" b="1" dirty="0">
                <a:solidFill>
                  <a:schemeClr val="tx1"/>
                </a:solidFill>
              </a:rPr>
              <a:t> de precizie</a:t>
            </a:r>
            <a:r>
              <a:rPr lang="ro-RO" sz="2400" dirty="0">
                <a:solidFill>
                  <a:schemeClr val="tx1"/>
                </a:solidFill>
              </a:rPr>
              <a:t> este o altă caracteristică cheie, asigurând că animalele primesc </a:t>
            </a:r>
            <a:r>
              <a:rPr lang="ro-RO" sz="2400" dirty="0" err="1">
                <a:solidFill>
                  <a:schemeClr val="tx1"/>
                </a:solidFill>
              </a:rPr>
              <a:t>nutrienții</a:t>
            </a:r>
            <a:r>
              <a:rPr lang="ro-RO" sz="2400" dirty="0">
                <a:solidFill>
                  <a:schemeClr val="tx1"/>
                </a:solidFill>
              </a:rPr>
              <a:t> potriviți, reducând în același timp deșeurile.</a:t>
            </a:r>
          </a:p>
        </p:txBody>
      </p:sp>
    </p:spTree>
    <p:extLst>
      <p:ext uri="{BB962C8B-B14F-4D97-AF65-F5344CB8AC3E}">
        <p14:creationId xmlns:p14="http://schemas.microsoft.com/office/powerpoint/2010/main" val="790429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3512" y="1389856"/>
            <a:ext cx="9448799" cy="1981200"/>
          </a:xfrm>
        </p:spPr>
        <p:txBody>
          <a:bodyPr>
            <a:normAutofit/>
          </a:bodyPr>
          <a:lstStyle/>
          <a:p>
            <a:pPr algn="just"/>
            <a:r>
              <a:rPr lang="ro-RO" sz="2400" dirty="0" smtClean="0"/>
              <a:t>	Pe </a:t>
            </a:r>
            <a:r>
              <a:rPr lang="ro-RO" sz="2400" dirty="0"/>
              <a:t>termen lung, inteligența artificială va transforma agricultura într-un domeniu mai sustenabil și mai eficient. Se estimează că fermele inteligente vor putea produce mai mult cu resurse mai puține, contribuind la securitatea alimentară globală. De asemenea, AI va permite adaptarea rapidă la schimbările climatice și la cerințele pieței</a:t>
            </a:r>
            <a:r>
              <a:rPr lang="ro-RO" sz="2400" dirty="0" smtClean="0"/>
              <a:t>.</a:t>
            </a:r>
            <a:endParaRPr lang="ro-RO" sz="2400" dirty="0"/>
          </a:p>
        </p:txBody>
      </p:sp>
      <p:sp>
        <p:nvSpPr>
          <p:cNvPr id="3" name="Subtitle 2"/>
          <p:cNvSpPr>
            <a:spLocks noGrp="1"/>
          </p:cNvSpPr>
          <p:nvPr>
            <p:ph type="subTitle" idx="1"/>
          </p:nvPr>
        </p:nvSpPr>
        <p:spPr>
          <a:xfrm>
            <a:off x="1512094" y="3571611"/>
            <a:ext cx="7056438" cy="434445"/>
          </a:xfrm>
        </p:spPr>
        <p:txBody>
          <a:bodyPr>
            <a:noAutofit/>
          </a:bodyPr>
          <a:lstStyle/>
          <a:p>
            <a:r>
              <a:rPr lang="ro-RO" sz="2800" b="1" dirty="0" smtClean="0">
                <a:solidFill>
                  <a:schemeClr val="tx1"/>
                </a:solidFill>
              </a:rPr>
              <a:t>CONCLUZII</a:t>
            </a:r>
            <a:endParaRPr lang="ro-RO" sz="2800" b="1" dirty="0">
              <a:solidFill>
                <a:schemeClr val="tx1"/>
              </a:solidFill>
            </a:endParaRPr>
          </a:p>
        </p:txBody>
      </p:sp>
      <p:sp>
        <p:nvSpPr>
          <p:cNvPr id="4" name="TextBox 3"/>
          <p:cNvSpPr txBox="1"/>
          <p:nvPr/>
        </p:nvSpPr>
        <p:spPr>
          <a:xfrm>
            <a:off x="696912" y="695186"/>
            <a:ext cx="8610600" cy="523220"/>
          </a:xfrm>
          <a:prstGeom prst="rect">
            <a:avLst/>
          </a:prstGeom>
          <a:noFill/>
        </p:spPr>
        <p:txBody>
          <a:bodyPr wrap="square" rtlCol="0">
            <a:spAutoFit/>
          </a:bodyPr>
          <a:lstStyle/>
          <a:p>
            <a:pPr algn="ctr"/>
            <a:r>
              <a:rPr lang="ro-RO" sz="2800" b="1" dirty="0" smtClean="0"/>
              <a:t>IMPACTUL ASUPRA VIITORULUI AGRICULTURII</a:t>
            </a:r>
            <a:endParaRPr lang="ro-RO" sz="2800" dirty="0"/>
          </a:p>
        </p:txBody>
      </p:sp>
      <p:sp>
        <p:nvSpPr>
          <p:cNvPr id="5" name="TextBox 4"/>
          <p:cNvSpPr txBox="1"/>
          <p:nvPr/>
        </p:nvSpPr>
        <p:spPr>
          <a:xfrm>
            <a:off x="163512" y="4348956"/>
            <a:ext cx="9601200" cy="2308324"/>
          </a:xfrm>
          <a:prstGeom prst="rect">
            <a:avLst/>
          </a:prstGeom>
          <a:noFill/>
        </p:spPr>
        <p:txBody>
          <a:bodyPr wrap="square" rtlCol="0">
            <a:spAutoFit/>
          </a:bodyPr>
          <a:lstStyle/>
          <a:p>
            <a:pPr algn="just"/>
            <a:r>
              <a:rPr lang="ro-RO" sz="2400" dirty="0" smtClean="0"/>
              <a:t>	Utilizarea </a:t>
            </a:r>
            <a:r>
              <a:rPr lang="ro-RO" sz="2400" dirty="0"/>
              <a:t>inteligenței artificiale în mecanizarea agriculturii reprezintă un pas important spre modernizarea acestui sector. Deși există provocări legate de costuri și implementare, beneficiile sunt semnificative: productivitate crescută, decizii bazate pe date și protejarea mediului. Pe viitor, integrarea tehnologiilor </a:t>
            </a:r>
            <a:r>
              <a:rPr lang="ro-RO" sz="2400" dirty="0" smtClean="0"/>
              <a:t>cu AI </a:t>
            </a:r>
            <a:r>
              <a:rPr lang="ro-RO" sz="2400" dirty="0"/>
              <a:t>va deveni esențială pentru dezvoltarea unei agriculturi performante și durabile.</a:t>
            </a:r>
          </a:p>
        </p:txBody>
      </p:sp>
    </p:spTree>
    <p:extLst>
      <p:ext uri="{BB962C8B-B14F-4D97-AF65-F5344CB8AC3E}">
        <p14:creationId xmlns:p14="http://schemas.microsoft.com/office/powerpoint/2010/main" val="3997273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712" y="2304256"/>
            <a:ext cx="9677400" cy="2667000"/>
          </a:xfrm>
        </p:spPr>
        <p:txBody>
          <a:bodyPr>
            <a:normAutofit/>
          </a:bodyPr>
          <a:lstStyle/>
          <a:p>
            <a:r>
              <a:rPr lang="ro-RO" dirty="0" smtClean="0"/>
              <a:t>VĂ MULȚUMESC</a:t>
            </a:r>
            <a:br>
              <a:rPr lang="ro-RO" dirty="0" smtClean="0"/>
            </a:br>
            <a:r>
              <a:rPr lang="ro-RO" dirty="0" smtClean="0"/>
              <a:t> PENTRU ATENȚIE</a:t>
            </a:r>
            <a:endParaRPr lang="ro-RO" dirty="0"/>
          </a:p>
        </p:txBody>
      </p:sp>
    </p:spTree>
    <p:extLst>
      <p:ext uri="{BB962C8B-B14F-4D97-AF65-F5344CB8AC3E}">
        <p14:creationId xmlns:p14="http://schemas.microsoft.com/office/powerpoint/2010/main" val="3337226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idx="1"/>
          </p:nvPr>
        </p:nvSpPr>
        <p:spPr/>
        <p:txBody>
          <a:bodyPr/>
          <a:lstStyle/>
          <a:p>
            <a:endParaRPr lang="ro-RO"/>
          </a:p>
        </p:txBody>
      </p:sp>
      <p:pic>
        <p:nvPicPr>
          <p:cNvPr id="4" name="Picture 3" descr="C:\Users\User\Desktop\AI MECANIZARE\ChatGPT Image Feb 4, 2026, 02_49_52 PM.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912" y="170656"/>
            <a:ext cx="9677399" cy="7028657"/>
          </a:xfrm>
          <a:prstGeom prst="rect">
            <a:avLst/>
          </a:prstGeom>
          <a:noFill/>
          <a:ln>
            <a:noFill/>
          </a:ln>
        </p:spPr>
      </p:pic>
    </p:spTree>
    <p:extLst>
      <p:ext uri="{BB962C8B-B14F-4D97-AF65-F5344CB8AC3E}">
        <p14:creationId xmlns:p14="http://schemas.microsoft.com/office/powerpoint/2010/main" val="30637281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8312" y="323056"/>
            <a:ext cx="9296400" cy="1261884"/>
          </a:xfrm>
          <a:prstGeom prst="rect">
            <a:avLst/>
          </a:prstGeom>
        </p:spPr>
        <p:txBody>
          <a:bodyPr wrap="square">
            <a:spAutoFit/>
          </a:bodyPr>
          <a:lstStyle/>
          <a:p>
            <a:pPr algn="ctr"/>
            <a:r>
              <a:rPr lang="ro-RO" sz="2800" b="1" dirty="0"/>
              <a:t>Utilizarea inteligenței artificiale în agricultură – avantaje și aplicații</a:t>
            </a:r>
            <a:r>
              <a:rPr lang="ro-RO" sz="2400" b="1" dirty="0"/>
              <a:t/>
            </a:r>
            <a:br>
              <a:rPr lang="ro-RO" sz="2400" b="1" dirty="0"/>
            </a:br>
            <a:endParaRPr lang="ro-RO" sz="2000" dirty="0"/>
          </a:p>
        </p:txBody>
      </p:sp>
      <p:sp>
        <p:nvSpPr>
          <p:cNvPr id="6" name="Rectangle 5"/>
          <p:cNvSpPr/>
          <p:nvPr/>
        </p:nvSpPr>
        <p:spPr>
          <a:xfrm>
            <a:off x="468312" y="1237456"/>
            <a:ext cx="9296400" cy="5262979"/>
          </a:xfrm>
          <a:prstGeom prst="rect">
            <a:avLst/>
          </a:prstGeom>
        </p:spPr>
        <p:txBody>
          <a:bodyPr wrap="square">
            <a:spAutoFit/>
          </a:bodyPr>
          <a:lstStyle/>
          <a:p>
            <a:pPr indent="444500" algn="just"/>
            <a:r>
              <a:rPr lang="ro-RO" sz="2400" dirty="0"/>
              <a:t>Utilizarea inteligenței artificiale în agricultură contribuie la reducerea costurilor, la creșterea randamentelor și la dezvoltarea unui ecosistem mai sustenabil. Ținând cont de estimările făcute privind creșterea populației mondiale, 10 miliarde până în 2050, rezultă existența unei puternice presiuni pe sectorul agricol în asigurarea necesarului de hrană. </a:t>
            </a:r>
            <a:r>
              <a:rPr lang="ro-RO" sz="2400" dirty="0" smtClean="0"/>
              <a:t>	Evitarea </a:t>
            </a:r>
            <a:r>
              <a:rPr lang="ro-RO" sz="2400" dirty="0"/>
              <a:t>unei crize a alimentelor poate fi realizată prin creșterea producției și maximizarea randamentelor, precum și prin extinderea utilizării terenurilor și adoptarea agriculturii la scară largă sau folosirea unor practici inovatoare și valorificarea progreselor tehnologice pentru a crește productivitatea pe terenurile agricole existente. </a:t>
            </a:r>
          </a:p>
          <a:p>
            <a:pPr indent="444500" algn="just"/>
            <a:r>
              <a:rPr lang="ro-RO" sz="2400" dirty="0"/>
              <a:t>Având în vedere schimbările climatice, creșterea populației, lipsa de resurse și scăderea fertilității solului, inovațiile aduse de inteligența artificială în agricultură sunt esențiale pentru a rezolva actualele provocări.</a:t>
            </a:r>
          </a:p>
        </p:txBody>
      </p:sp>
    </p:spTree>
    <p:extLst>
      <p:ext uri="{BB962C8B-B14F-4D97-AF65-F5344CB8AC3E}">
        <p14:creationId xmlns:p14="http://schemas.microsoft.com/office/powerpoint/2010/main" val="33146518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713" y="323056"/>
            <a:ext cx="9677400" cy="3434100"/>
          </a:xfrm>
        </p:spPr>
        <p:txBody>
          <a:bodyPr>
            <a:normAutofit/>
          </a:bodyPr>
          <a:lstStyle/>
          <a:p>
            <a:pPr algn="just"/>
            <a:r>
              <a:rPr lang="ro-RO" sz="2400" dirty="0" smtClean="0">
                <a:latin typeface="+mn-lt"/>
              </a:rPr>
              <a:t>	</a:t>
            </a:r>
            <a:endParaRPr lang="ro-RO" sz="2400" dirty="0">
              <a:latin typeface="+mn-lt"/>
            </a:endParaRPr>
          </a:p>
        </p:txBody>
      </p:sp>
      <p:sp>
        <p:nvSpPr>
          <p:cNvPr id="3" name="Text Placeholder 2"/>
          <p:cNvSpPr>
            <a:spLocks noGrp="1"/>
          </p:cNvSpPr>
          <p:nvPr>
            <p:ph type="body" idx="1"/>
          </p:nvPr>
        </p:nvSpPr>
        <p:spPr>
          <a:xfrm>
            <a:off x="800100" y="3447256"/>
            <a:ext cx="8568531" cy="1219200"/>
          </a:xfrm>
        </p:spPr>
        <p:txBody>
          <a:bodyPr>
            <a:normAutofit fontScale="25000" lnSpcReduction="20000"/>
          </a:bodyPr>
          <a:lstStyle/>
          <a:p>
            <a:pPr algn="just">
              <a:lnSpc>
                <a:spcPct val="120000"/>
              </a:lnSpc>
            </a:pPr>
            <a:r>
              <a:rPr lang="ro-RO" sz="2600" dirty="0" smtClean="0">
                <a:solidFill>
                  <a:schemeClr val="tx1"/>
                </a:solidFill>
              </a:rPr>
              <a:t>	</a:t>
            </a:r>
            <a:r>
              <a:rPr lang="ro-RO" sz="9600" dirty="0" smtClean="0">
                <a:solidFill>
                  <a:schemeClr val="tx1"/>
                </a:solidFill>
              </a:rPr>
              <a:t>Inteligența </a:t>
            </a:r>
            <a:r>
              <a:rPr lang="ro-RO" sz="9600" dirty="0">
                <a:solidFill>
                  <a:schemeClr val="tx1"/>
                </a:solidFill>
              </a:rPr>
              <a:t>artificială permite colectarea și interpretarea unui volum mare de date provenite din teren: umiditatea solului, starea culturilor, condițiile meteorologice sau nivelul de </a:t>
            </a:r>
            <a:r>
              <a:rPr lang="ro-RO" sz="9600" dirty="0" err="1">
                <a:solidFill>
                  <a:schemeClr val="tx1"/>
                </a:solidFill>
              </a:rPr>
              <a:t>nutrienți</a:t>
            </a:r>
            <a:r>
              <a:rPr lang="ro-RO" sz="9600" dirty="0">
                <a:solidFill>
                  <a:schemeClr val="tx1"/>
                </a:solidFill>
              </a:rPr>
              <a:t>. </a:t>
            </a:r>
            <a:r>
              <a:rPr lang="ro-RO" sz="9600" dirty="0" smtClean="0">
                <a:solidFill>
                  <a:schemeClr val="tx1"/>
                </a:solidFill>
              </a:rPr>
              <a:t>	Aceste </a:t>
            </a:r>
            <a:r>
              <a:rPr lang="ro-RO" sz="9600" dirty="0">
                <a:solidFill>
                  <a:schemeClr val="tx1"/>
                </a:solidFill>
              </a:rPr>
              <a:t>informații sunt analizate de algoritmi care oferă recomandări pentru irigare, fertilizare sau combaterea </a:t>
            </a:r>
            <a:r>
              <a:rPr lang="ro-RO" sz="9600" dirty="0" smtClean="0">
                <a:solidFill>
                  <a:schemeClr val="tx1"/>
                </a:solidFill>
              </a:rPr>
              <a:t>dăunătorilor.</a:t>
            </a:r>
            <a:endParaRPr lang="ro-RO" sz="9600" dirty="0">
              <a:solidFill>
                <a:schemeClr val="tx1"/>
              </a:solidFill>
            </a:endParaRPr>
          </a:p>
        </p:txBody>
      </p:sp>
      <p:sp>
        <p:nvSpPr>
          <p:cNvPr id="4" name="TextBox 3"/>
          <p:cNvSpPr txBox="1"/>
          <p:nvPr/>
        </p:nvSpPr>
        <p:spPr>
          <a:xfrm>
            <a:off x="800100" y="246856"/>
            <a:ext cx="8734424" cy="2677656"/>
          </a:xfrm>
          <a:prstGeom prst="rect">
            <a:avLst/>
          </a:prstGeom>
          <a:noFill/>
        </p:spPr>
        <p:txBody>
          <a:bodyPr wrap="square" rtlCol="0">
            <a:spAutoFit/>
          </a:bodyPr>
          <a:lstStyle/>
          <a:p>
            <a:pPr algn="just"/>
            <a:r>
              <a:rPr lang="ro-RO" sz="2000" dirty="0" smtClean="0"/>
              <a:t>	</a:t>
            </a:r>
            <a:r>
              <a:rPr lang="ro-RO" sz="2400" dirty="0" smtClean="0"/>
              <a:t>Agricultura </a:t>
            </a:r>
            <a:r>
              <a:rPr lang="ro-RO" sz="2400" dirty="0"/>
              <a:t>modernă trece printr-o transformare rapidă datorită digitalizării și automatizării. Inteligența artificială (AI) joacă un rol esențial în mecanizarea agriculturii, contribuind la creșterea productivității, reducerea costurilor și utilizarea eficientă a resurselor naturale. Prin integrarea senzorilor, a roboților și a sistemelor inteligente de analiză a datelor, fermierii pot lua decizii mai rapide și mai </a:t>
            </a:r>
            <a:r>
              <a:rPr lang="ro-RO" sz="2400" dirty="0" smtClean="0"/>
              <a:t>precise.</a:t>
            </a:r>
            <a:endParaRPr lang="ro-RO" sz="2400" dirty="0"/>
          </a:p>
        </p:txBody>
      </p:sp>
      <p:sp>
        <p:nvSpPr>
          <p:cNvPr id="6" name="TextBox 5"/>
          <p:cNvSpPr txBox="1"/>
          <p:nvPr/>
        </p:nvSpPr>
        <p:spPr>
          <a:xfrm>
            <a:off x="773112" y="4659312"/>
            <a:ext cx="8568531" cy="1938992"/>
          </a:xfrm>
          <a:prstGeom prst="rect">
            <a:avLst/>
          </a:prstGeom>
          <a:noFill/>
        </p:spPr>
        <p:txBody>
          <a:bodyPr wrap="square" rtlCol="0">
            <a:spAutoFit/>
          </a:bodyPr>
          <a:lstStyle/>
          <a:p>
            <a:r>
              <a:rPr lang="ro-RO" sz="2400" dirty="0" smtClean="0"/>
              <a:t>                                            AI contribuie la</a:t>
            </a:r>
            <a:r>
              <a:rPr lang="ro-RO" sz="2400" dirty="0"/>
              <a:t>:</a:t>
            </a:r>
            <a:br>
              <a:rPr lang="ro-RO" sz="2400" dirty="0"/>
            </a:br>
            <a:r>
              <a:rPr lang="ro-RO" sz="2400" dirty="0"/>
              <a:t>- optimizarea proceselor agricole;</a:t>
            </a:r>
            <a:br>
              <a:rPr lang="ro-RO" sz="2400" dirty="0"/>
            </a:br>
            <a:r>
              <a:rPr lang="ro-RO" sz="2400" dirty="0"/>
              <a:t>- reducerea consumului de apă;</a:t>
            </a:r>
            <a:br>
              <a:rPr lang="ro-RO" sz="2400" dirty="0"/>
            </a:br>
            <a:r>
              <a:rPr lang="ro-RO" sz="2400" dirty="0"/>
              <a:t>- monitorizarea continuă a culturilor;</a:t>
            </a:r>
            <a:br>
              <a:rPr lang="ro-RO" sz="2400" dirty="0"/>
            </a:br>
            <a:r>
              <a:rPr lang="ro-RO" sz="2400" dirty="0"/>
              <a:t>- creșterea randamentului producției.</a:t>
            </a:r>
          </a:p>
        </p:txBody>
      </p:sp>
    </p:spTree>
    <p:extLst>
      <p:ext uri="{BB962C8B-B14F-4D97-AF65-F5344CB8AC3E}">
        <p14:creationId xmlns:p14="http://schemas.microsoft.com/office/powerpoint/2010/main" val="3449838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6046" y="373856"/>
            <a:ext cx="8568531" cy="558800"/>
          </a:xfrm>
        </p:spPr>
        <p:txBody>
          <a:bodyPr>
            <a:normAutofit/>
          </a:bodyPr>
          <a:lstStyle/>
          <a:p>
            <a:r>
              <a:rPr lang="ro-RO" sz="2400" b="1" dirty="0" smtClean="0"/>
              <a:t>TEHNOLOGII ALE AI UTILIZATE ÎN MECANIZAREA AGRICULTURII</a:t>
            </a:r>
            <a:endParaRPr lang="ro-RO" sz="2400" dirty="0"/>
          </a:p>
        </p:txBody>
      </p:sp>
      <p:sp>
        <p:nvSpPr>
          <p:cNvPr id="3" name="Subtitle 2"/>
          <p:cNvSpPr>
            <a:spLocks noGrp="1"/>
          </p:cNvSpPr>
          <p:nvPr>
            <p:ph type="subTitle" idx="1"/>
          </p:nvPr>
        </p:nvSpPr>
        <p:spPr/>
        <p:txBody>
          <a:bodyPr/>
          <a:lstStyle/>
          <a:p>
            <a:endParaRPr lang="ro-RO"/>
          </a:p>
        </p:txBody>
      </p:sp>
      <p:sp>
        <p:nvSpPr>
          <p:cNvPr id="4" name="TextBox 3"/>
          <p:cNvSpPr txBox="1"/>
          <p:nvPr/>
        </p:nvSpPr>
        <p:spPr>
          <a:xfrm>
            <a:off x="4584700" y="3143250"/>
            <a:ext cx="914400" cy="914400"/>
          </a:xfrm>
          <a:prstGeom prst="rect">
            <a:avLst/>
          </a:prstGeom>
          <a:noFill/>
        </p:spPr>
        <p:txBody>
          <a:bodyPr wrap="square" rtlCol="0">
            <a:spAutoFit/>
          </a:bodyPr>
          <a:lstStyle/>
          <a:p>
            <a:endParaRPr lang="ro-RO" dirty="0"/>
          </a:p>
        </p:txBody>
      </p:sp>
      <p:sp>
        <p:nvSpPr>
          <p:cNvPr id="6" name="TextBox 5"/>
          <p:cNvSpPr txBox="1"/>
          <p:nvPr/>
        </p:nvSpPr>
        <p:spPr>
          <a:xfrm>
            <a:off x="392111" y="1694656"/>
            <a:ext cx="9296400" cy="4893647"/>
          </a:xfrm>
          <a:prstGeom prst="rect">
            <a:avLst/>
          </a:prstGeom>
          <a:noFill/>
        </p:spPr>
        <p:txBody>
          <a:bodyPr wrap="square" rtlCol="0">
            <a:spAutoFit/>
          </a:bodyPr>
          <a:lstStyle/>
          <a:p>
            <a:pPr marL="342900" lvl="0" indent="-342900" algn="just">
              <a:buFont typeface="Arial" panose="020B0604020202020204" pitchFamily="34" charset="0"/>
              <a:buChar char="•"/>
            </a:pPr>
            <a:r>
              <a:rPr lang="ro-RO" sz="2400" b="1" dirty="0"/>
              <a:t>Tractoare și utilaje autonome</a:t>
            </a:r>
            <a:r>
              <a:rPr lang="ro-RO" sz="2400" dirty="0"/>
              <a:t> – Mașinile agricole dotate cu GPS și sisteme inteligente pot lucra fără intervenție umană, efectuând aratul, semănatul sau recoltatul cu o precizie ridicată.</a:t>
            </a:r>
          </a:p>
          <a:p>
            <a:pPr marL="342900" lvl="0" indent="-342900" algn="just">
              <a:buFont typeface="Arial" panose="020B0604020202020204" pitchFamily="34" charset="0"/>
              <a:buChar char="•"/>
            </a:pPr>
            <a:r>
              <a:rPr lang="ro-RO" sz="2400" b="1" dirty="0" err="1"/>
              <a:t>Drone</a:t>
            </a:r>
            <a:r>
              <a:rPr lang="ro-RO" sz="2400" b="1" dirty="0"/>
              <a:t> agricole</a:t>
            </a:r>
            <a:r>
              <a:rPr lang="ro-RO" sz="2400" dirty="0"/>
              <a:t> – Sunt utilizate pentru supravegherea culturilor, identificarea bolilor plantelor și aplicarea tratamentelor fitosanitare.</a:t>
            </a:r>
          </a:p>
          <a:p>
            <a:pPr marL="342900" lvl="0" indent="-342900" algn="just">
              <a:buFont typeface="Arial" panose="020B0604020202020204" pitchFamily="34" charset="0"/>
              <a:buChar char="•"/>
            </a:pPr>
            <a:r>
              <a:rPr lang="ro-RO" sz="2400" b="1" dirty="0"/>
              <a:t>Sisteme de monitorizare a solului</a:t>
            </a:r>
            <a:r>
              <a:rPr lang="ro-RO" sz="2400" dirty="0"/>
              <a:t> – Senzorii inteligenți transmit date în timp real, iar AI analizează condițiile pentru a determina momentul optim de irigare sau fertilizare</a:t>
            </a:r>
            <a:r>
              <a:rPr lang="ro-RO" sz="2400" dirty="0" smtClean="0"/>
              <a:t>.</a:t>
            </a:r>
          </a:p>
          <a:p>
            <a:pPr marL="342900" lvl="0" indent="-342900" algn="just">
              <a:buFont typeface="Arial" panose="020B0604020202020204" pitchFamily="34" charset="0"/>
              <a:buChar char="•"/>
            </a:pPr>
            <a:r>
              <a:rPr lang="ro-RO" sz="2400" b="1" dirty="0" smtClean="0"/>
              <a:t>Roboți agricoli</a:t>
            </a:r>
            <a:r>
              <a:rPr lang="ro-RO" sz="2400" dirty="0" smtClean="0"/>
              <a:t> – Aceștia pot realiza activități precum recoltarea, plivitul sau sortarea produselor agricole.</a:t>
            </a:r>
          </a:p>
          <a:p>
            <a:pPr marL="342900" indent="-342900" algn="just">
              <a:buFont typeface="Arial" panose="020B0604020202020204" pitchFamily="34" charset="0"/>
              <a:buChar char="•"/>
            </a:pPr>
            <a:r>
              <a:rPr lang="ro-RO" sz="2400" b="1" dirty="0" smtClean="0"/>
              <a:t>Software </a:t>
            </a:r>
            <a:r>
              <a:rPr lang="ro-RO" sz="2400" b="1" dirty="0"/>
              <a:t>de management agricol</a:t>
            </a:r>
            <a:r>
              <a:rPr lang="ro-RO" sz="2400" dirty="0"/>
              <a:t> – Platformele digitale bazate pe AI ajută fermierii să planifice lucrările, să gestioneze resursele și să prevadă producția.</a:t>
            </a:r>
          </a:p>
        </p:txBody>
      </p:sp>
    </p:spTree>
    <p:extLst>
      <p:ext uri="{BB962C8B-B14F-4D97-AF65-F5344CB8AC3E}">
        <p14:creationId xmlns:p14="http://schemas.microsoft.com/office/powerpoint/2010/main" val="17891683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6047" y="586457"/>
            <a:ext cx="8568531" cy="803400"/>
          </a:xfrm>
        </p:spPr>
        <p:txBody>
          <a:bodyPr>
            <a:normAutofit fontScale="90000"/>
          </a:bodyPr>
          <a:lstStyle/>
          <a:p>
            <a:r>
              <a:rPr lang="ro-RO" sz="2700" b="1" dirty="0" smtClean="0"/>
              <a:t/>
            </a:r>
            <a:br>
              <a:rPr lang="ro-RO" sz="2700" b="1" dirty="0" smtClean="0"/>
            </a:br>
            <a:r>
              <a:rPr lang="ro-RO" sz="2700" b="1" dirty="0" smtClean="0"/>
              <a:t>AVANTAJELE UTILIZĂRII AI ÎN MECANIZAREA AGRICULTURII</a:t>
            </a:r>
            <a:r>
              <a:rPr lang="ro-RO" dirty="0"/>
              <a:t/>
            </a:r>
            <a:br>
              <a:rPr lang="ro-RO" dirty="0"/>
            </a:br>
            <a:endParaRPr lang="ro-RO" dirty="0"/>
          </a:p>
        </p:txBody>
      </p:sp>
      <p:sp>
        <p:nvSpPr>
          <p:cNvPr id="3" name="Subtitle 2"/>
          <p:cNvSpPr>
            <a:spLocks noGrp="1"/>
          </p:cNvSpPr>
          <p:nvPr>
            <p:ph type="subTitle" idx="1"/>
          </p:nvPr>
        </p:nvSpPr>
        <p:spPr/>
        <p:txBody>
          <a:bodyPr/>
          <a:lstStyle/>
          <a:p>
            <a:endParaRPr lang="ro-RO" dirty="0"/>
          </a:p>
        </p:txBody>
      </p:sp>
      <p:sp>
        <p:nvSpPr>
          <p:cNvPr id="4" name="TextBox 3"/>
          <p:cNvSpPr txBox="1"/>
          <p:nvPr/>
        </p:nvSpPr>
        <p:spPr>
          <a:xfrm>
            <a:off x="468312" y="1351756"/>
            <a:ext cx="9067800" cy="1938992"/>
          </a:xfrm>
          <a:prstGeom prst="rect">
            <a:avLst/>
          </a:prstGeom>
          <a:noFill/>
        </p:spPr>
        <p:txBody>
          <a:bodyPr wrap="square" rtlCol="0">
            <a:spAutoFit/>
          </a:bodyPr>
          <a:lstStyle/>
          <a:p>
            <a:pPr marL="342900" lvl="0" indent="-342900">
              <a:buFont typeface="Arial" panose="020B0604020202020204" pitchFamily="34" charset="0"/>
              <a:buChar char="•"/>
            </a:pPr>
            <a:r>
              <a:rPr lang="ro-RO" sz="2400" dirty="0"/>
              <a:t>creșterea eficienței și productivității;</a:t>
            </a:r>
          </a:p>
          <a:p>
            <a:pPr marL="342900" lvl="0" indent="-342900">
              <a:buFont typeface="Arial" panose="020B0604020202020204" pitchFamily="34" charset="0"/>
              <a:buChar char="•"/>
            </a:pPr>
            <a:r>
              <a:rPr lang="ro-RO" sz="2400" dirty="0"/>
              <a:t>reducerea costurilor de operare;</a:t>
            </a:r>
          </a:p>
          <a:p>
            <a:pPr marL="342900" lvl="0" indent="-342900">
              <a:buFont typeface="Arial" panose="020B0604020202020204" pitchFamily="34" charset="0"/>
              <a:buChar char="•"/>
            </a:pPr>
            <a:r>
              <a:rPr lang="ro-RO" sz="2400" dirty="0"/>
              <a:t>utilizarea responsabilă a resurselor naturale;</a:t>
            </a:r>
          </a:p>
          <a:p>
            <a:pPr marL="342900" lvl="0" indent="-342900">
              <a:buFont typeface="Arial" panose="020B0604020202020204" pitchFamily="34" charset="0"/>
              <a:buChar char="•"/>
            </a:pPr>
            <a:r>
              <a:rPr lang="ro-RO" sz="2400" dirty="0"/>
              <a:t>diminuarea muncii fizice;</a:t>
            </a:r>
          </a:p>
          <a:p>
            <a:pPr marL="342900" indent="-342900">
              <a:buFont typeface="Arial" panose="020B0604020202020204" pitchFamily="34" charset="0"/>
              <a:buChar char="•"/>
            </a:pPr>
            <a:r>
              <a:rPr lang="ro-RO" sz="2400" dirty="0"/>
              <a:t>posibilitatea anticipării riscurilor (secetă, boli, dăunători).</a:t>
            </a:r>
          </a:p>
        </p:txBody>
      </p:sp>
      <p:sp>
        <p:nvSpPr>
          <p:cNvPr id="5" name="TextBox 4"/>
          <p:cNvSpPr txBox="1"/>
          <p:nvPr/>
        </p:nvSpPr>
        <p:spPr>
          <a:xfrm>
            <a:off x="468312" y="4421675"/>
            <a:ext cx="9067800" cy="904555"/>
          </a:xfrm>
          <a:prstGeom prst="rect">
            <a:avLst/>
          </a:prstGeom>
          <a:noFill/>
        </p:spPr>
        <p:txBody>
          <a:bodyPr wrap="square" rtlCol="0">
            <a:spAutoFit/>
          </a:bodyPr>
          <a:lstStyle/>
          <a:p>
            <a:pPr marL="342900" lvl="0" indent="-342900">
              <a:buFont typeface="Arial" panose="020B0604020202020204" pitchFamily="34" charset="0"/>
              <a:buChar char="•"/>
            </a:pPr>
            <a:r>
              <a:rPr lang="ro-RO" sz="2400" dirty="0"/>
              <a:t>costuri inițiale ridicate pentru echipamente;</a:t>
            </a:r>
          </a:p>
          <a:p>
            <a:pPr marL="342900" lvl="0" indent="-342900">
              <a:buFont typeface="Arial" panose="020B0604020202020204" pitchFamily="34" charset="0"/>
              <a:buChar char="•"/>
            </a:pPr>
            <a:r>
              <a:rPr lang="ro-RO" sz="2400" dirty="0"/>
              <a:t>necesitatea pregătirii personalului;</a:t>
            </a:r>
          </a:p>
          <a:p>
            <a:pPr marL="342900" lvl="0" indent="-342900">
              <a:buFont typeface="Arial" panose="020B0604020202020204" pitchFamily="34" charset="0"/>
              <a:buChar char="•"/>
            </a:pPr>
            <a:r>
              <a:rPr lang="ro-RO" sz="2400" dirty="0"/>
              <a:t>dependența de tehnologie și de infrastructura digitală;</a:t>
            </a:r>
          </a:p>
          <a:p>
            <a:pPr marL="342900" lvl="0" indent="-342900">
              <a:buFont typeface="Arial" panose="020B0604020202020204" pitchFamily="34" charset="0"/>
              <a:buChar char="•"/>
            </a:pPr>
            <a:r>
              <a:rPr lang="ro-RO" sz="2400" dirty="0"/>
              <a:t>acces limitat pentru fermele mici;</a:t>
            </a:r>
          </a:p>
          <a:p>
            <a:pPr marL="342900" indent="-342900">
              <a:buFont typeface="Arial" panose="020B0604020202020204" pitchFamily="34" charset="0"/>
              <a:buChar char="•"/>
            </a:pPr>
            <a:r>
              <a:rPr lang="ro-RO" sz="2400" dirty="0"/>
              <a:t>probleme legate de securitatea datelor</a:t>
            </a:r>
          </a:p>
        </p:txBody>
      </p:sp>
      <p:sp>
        <p:nvSpPr>
          <p:cNvPr id="6" name="TextBox 5"/>
          <p:cNvSpPr txBox="1"/>
          <p:nvPr/>
        </p:nvSpPr>
        <p:spPr>
          <a:xfrm>
            <a:off x="544514" y="3752056"/>
            <a:ext cx="7924798" cy="461665"/>
          </a:xfrm>
          <a:prstGeom prst="rect">
            <a:avLst/>
          </a:prstGeom>
          <a:noFill/>
        </p:spPr>
        <p:txBody>
          <a:bodyPr wrap="square" rtlCol="0">
            <a:spAutoFit/>
          </a:bodyPr>
          <a:lstStyle/>
          <a:p>
            <a:pPr algn="ctr"/>
            <a:r>
              <a:rPr lang="ro-RO" sz="2400" b="1" dirty="0" smtClean="0"/>
              <a:t>DEZAVANTAJE ȘI PROVOCĂRI</a:t>
            </a:r>
            <a:endParaRPr lang="ro-RO" sz="2400" dirty="0"/>
          </a:p>
        </p:txBody>
      </p:sp>
    </p:spTree>
    <p:extLst>
      <p:ext uri="{BB962C8B-B14F-4D97-AF65-F5344CB8AC3E}">
        <p14:creationId xmlns:p14="http://schemas.microsoft.com/office/powerpoint/2010/main" val="3165262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7693" y="2759337"/>
            <a:ext cx="2074465" cy="911858"/>
          </a:xfrm>
        </p:spPr>
        <p:txBody>
          <a:bodyPr>
            <a:normAutofit/>
          </a:bodyPr>
          <a:lstStyle/>
          <a:p>
            <a:r>
              <a:rPr lang="ro-RO" sz="2000" dirty="0" smtClean="0">
                <a:latin typeface="+mn-lt"/>
              </a:rPr>
              <a:t>AI INSTRUMENTE AGRICOLE</a:t>
            </a:r>
            <a:endParaRPr lang="ro-RO" sz="2000" dirty="0">
              <a:latin typeface="+mn-lt"/>
            </a:endParaRPr>
          </a:p>
        </p:txBody>
      </p:sp>
      <p:grpSp>
        <p:nvGrpSpPr>
          <p:cNvPr id="4" name="Group 3"/>
          <p:cNvGrpSpPr/>
          <p:nvPr/>
        </p:nvGrpSpPr>
        <p:grpSpPr>
          <a:xfrm>
            <a:off x="2797082" y="1923256"/>
            <a:ext cx="7162386" cy="2868562"/>
            <a:chOff x="2829904" y="2016909"/>
            <a:chExt cx="7162386" cy="2868562"/>
          </a:xfrm>
        </p:grpSpPr>
        <p:sp>
          <p:nvSpPr>
            <p:cNvPr id="9" name="TextBox 8"/>
            <p:cNvSpPr txBox="1"/>
            <p:nvPr/>
          </p:nvSpPr>
          <p:spPr>
            <a:xfrm>
              <a:off x="4658290" y="2016909"/>
              <a:ext cx="2895599" cy="430670"/>
            </a:xfrm>
            <a:prstGeom prst="rect">
              <a:avLst/>
            </a:prstGeom>
            <a:noFill/>
          </p:spPr>
          <p:txBody>
            <a:bodyPr wrap="square" rtlCol="0">
              <a:spAutoFit/>
            </a:bodyPr>
            <a:lstStyle/>
            <a:p>
              <a:r>
                <a:rPr lang="ro-RO" dirty="0" smtClean="0"/>
                <a:t>AGRICULTURA DE PRECIZIE</a:t>
              </a:r>
              <a:endParaRPr lang="ro-RO" dirty="0"/>
            </a:p>
          </p:txBody>
        </p:sp>
        <p:sp>
          <p:nvSpPr>
            <p:cNvPr id="12" name="TextBox 11"/>
            <p:cNvSpPr txBox="1"/>
            <p:nvPr/>
          </p:nvSpPr>
          <p:spPr>
            <a:xfrm>
              <a:off x="4658290" y="2331511"/>
              <a:ext cx="3810000" cy="430670"/>
            </a:xfrm>
            <a:prstGeom prst="rect">
              <a:avLst/>
            </a:prstGeom>
            <a:noFill/>
          </p:spPr>
          <p:txBody>
            <a:bodyPr wrap="square" rtlCol="0">
              <a:spAutoFit/>
            </a:bodyPr>
            <a:lstStyle/>
            <a:p>
              <a:r>
                <a:rPr lang="ro-RO" dirty="0" smtClean="0"/>
                <a:t>SISTEME AUTOMATE DE IRIGARE</a:t>
              </a:r>
              <a:endParaRPr lang="ro-RO" dirty="0"/>
            </a:p>
          </p:txBody>
        </p:sp>
        <p:sp>
          <p:nvSpPr>
            <p:cNvPr id="15" name="TextBox 14"/>
            <p:cNvSpPr txBox="1"/>
            <p:nvPr/>
          </p:nvSpPr>
          <p:spPr>
            <a:xfrm>
              <a:off x="4658290" y="2686558"/>
              <a:ext cx="4724400" cy="473737"/>
            </a:xfrm>
            <a:prstGeom prst="rect">
              <a:avLst/>
            </a:prstGeom>
            <a:noFill/>
          </p:spPr>
          <p:txBody>
            <a:bodyPr wrap="square" rtlCol="0">
              <a:spAutoFit/>
            </a:bodyPr>
            <a:lstStyle/>
            <a:p>
              <a:r>
                <a:rPr lang="ro-RO" dirty="0" smtClean="0"/>
                <a:t>SISTEME DE MONITORIZARE A CULTURILOR</a:t>
              </a:r>
              <a:endParaRPr lang="ro-RO" dirty="0"/>
            </a:p>
          </p:txBody>
        </p:sp>
        <p:sp>
          <p:nvSpPr>
            <p:cNvPr id="19" name="TextBox 18"/>
            <p:cNvSpPr txBox="1"/>
            <p:nvPr/>
          </p:nvSpPr>
          <p:spPr>
            <a:xfrm>
              <a:off x="4659506" y="3047026"/>
              <a:ext cx="3962400" cy="430670"/>
            </a:xfrm>
            <a:prstGeom prst="rect">
              <a:avLst/>
            </a:prstGeom>
            <a:noFill/>
          </p:spPr>
          <p:txBody>
            <a:bodyPr wrap="square" rtlCol="0">
              <a:spAutoFit/>
            </a:bodyPr>
            <a:lstStyle/>
            <a:p>
              <a:r>
                <a:rPr lang="ro-RO" dirty="0" smtClean="0"/>
                <a:t>MANAGEMENTUL SĂNĂTĂȚII SOLULUI </a:t>
              </a:r>
              <a:endParaRPr lang="ro-RO" dirty="0"/>
            </a:p>
          </p:txBody>
        </p:sp>
        <p:sp>
          <p:nvSpPr>
            <p:cNvPr id="22" name="TextBox 21"/>
            <p:cNvSpPr txBox="1"/>
            <p:nvPr/>
          </p:nvSpPr>
          <p:spPr>
            <a:xfrm>
              <a:off x="4658290" y="3391441"/>
              <a:ext cx="4648200" cy="430670"/>
            </a:xfrm>
            <a:prstGeom prst="rect">
              <a:avLst/>
            </a:prstGeom>
            <a:noFill/>
          </p:spPr>
          <p:txBody>
            <a:bodyPr wrap="square" rtlCol="0">
              <a:spAutoFit/>
            </a:bodyPr>
            <a:lstStyle/>
            <a:p>
              <a:r>
                <a:rPr lang="ro-RO" dirty="0" smtClean="0"/>
                <a:t>SOLUȚII DE COMBATERE A DĂUNĂTORILOR</a:t>
              </a:r>
              <a:endParaRPr lang="ro-RO" dirty="0"/>
            </a:p>
          </p:txBody>
        </p:sp>
        <p:sp>
          <p:nvSpPr>
            <p:cNvPr id="27" name="TextBox 26"/>
            <p:cNvSpPr txBox="1"/>
            <p:nvPr/>
          </p:nvSpPr>
          <p:spPr>
            <a:xfrm>
              <a:off x="4658290" y="3754966"/>
              <a:ext cx="2362200" cy="521111"/>
            </a:xfrm>
            <a:prstGeom prst="rect">
              <a:avLst/>
            </a:prstGeom>
            <a:noFill/>
          </p:spPr>
          <p:txBody>
            <a:bodyPr wrap="square" rtlCol="0">
              <a:spAutoFit/>
            </a:bodyPr>
            <a:lstStyle/>
            <a:p>
              <a:r>
                <a:rPr lang="ro-RO" dirty="0" smtClean="0"/>
                <a:t>ROBOTICA AGRICOLĂ</a:t>
              </a:r>
              <a:endParaRPr lang="ro-RO" dirty="0"/>
            </a:p>
          </p:txBody>
        </p:sp>
        <p:sp>
          <p:nvSpPr>
            <p:cNvPr id="32" name="TextBox 31"/>
            <p:cNvSpPr txBox="1"/>
            <p:nvPr/>
          </p:nvSpPr>
          <p:spPr>
            <a:xfrm>
              <a:off x="4658290" y="4116608"/>
              <a:ext cx="3963616" cy="521111"/>
            </a:xfrm>
            <a:prstGeom prst="rect">
              <a:avLst/>
            </a:prstGeom>
            <a:noFill/>
          </p:spPr>
          <p:txBody>
            <a:bodyPr wrap="square" rtlCol="0">
              <a:spAutoFit/>
            </a:bodyPr>
            <a:lstStyle/>
            <a:p>
              <a:r>
                <a:rPr lang="ro-RO" dirty="0" smtClean="0"/>
                <a:t>PLATFORME DE ANALIZĂ A DATELOR</a:t>
              </a:r>
              <a:endParaRPr lang="ro-RO" dirty="0"/>
            </a:p>
          </p:txBody>
        </p:sp>
        <p:sp>
          <p:nvSpPr>
            <p:cNvPr id="38" name="TextBox 37"/>
            <p:cNvSpPr txBox="1"/>
            <p:nvPr/>
          </p:nvSpPr>
          <p:spPr>
            <a:xfrm>
              <a:off x="4658290" y="4454801"/>
              <a:ext cx="5334000" cy="430670"/>
            </a:xfrm>
            <a:prstGeom prst="rect">
              <a:avLst/>
            </a:prstGeom>
            <a:noFill/>
          </p:spPr>
          <p:txBody>
            <a:bodyPr wrap="square" rtlCol="0">
              <a:spAutoFit/>
            </a:bodyPr>
            <a:lstStyle/>
            <a:p>
              <a:r>
                <a:rPr lang="ro-RO" dirty="0" smtClean="0"/>
                <a:t>MANAGEMENTUL ÎMBUNĂTĂȚIT AL ANIMALELOR</a:t>
              </a:r>
              <a:endParaRPr lang="ro-RO" dirty="0"/>
            </a:p>
          </p:txBody>
        </p:sp>
        <p:cxnSp>
          <p:nvCxnSpPr>
            <p:cNvPr id="26" name="Straight Arrow Connector 25"/>
            <p:cNvCxnSpPr/>
            <p:nvPr/>
          </p:nvCxnSpPr>
          <p:spPr>
            <a:xfrm>
              <a:off x="2838552" y="3262361"/>
              <a:ext cx="1753208" cy="13753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2880285" y="2207883"/>
              <a:ext cx="1736272" cy="10073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2838552" y="2523128"/>
              <a:ext cx="1778005" cy="7392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2838552" y="2904098"/>
              <a:ext cx="1744560" cy="3358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2829904" y="3239967"/>
              <a:ext cx="1753208" cy="223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2838552" y="3239967"/>
              <a:ext cx="1744560" cy="3851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2854701" y="3251164"/>
              <a:ext cx="1728411" cy="686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2854701" y="3237660"/>
              <a:ext cx="1728411" cy="9774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a:off x="163512" y="292840"/>
            <a:ext cx="9601200" cy="830997"/>
          </a:xfrm>
          <a:prstGeom prst="rect">
            <a:avLst/>
          </a:prstGeom>
          <a:noFill/>
        </p:spPr>
        <p:txBody>
          <a:bodyPr wrap="square" rtlCol="0">
            <a:spAutoFit/>
          </a:bodyPr>
          <a:lstStyle/>
          <a:p>
            <a:pPr algn="ctr"/>
            <a:r>
              <a:rPr lang="ro-RO" sz="2400" b="1" dirty="0"/>
              <a:t>TRANSFORMAREA AGRICULTURII DURABILE: ESENȚIALĂ AI - INSTRUMENTE PENTRU AGRICULTURA MODERNĂ</a:t>
            </a:r>
            <a:endParaRPr lang="ro-RO" sz="2400" dirty="0"/>
          </a:p>
        </p:txBody>
      </p:sp>
    </p:spTree>
    <p:extLst>
      <p:ext uri="{BB962C8B-B14F-4D97-AF65-F5344CB8AC3E}">
        <p14:creationId xmlns:p14="http://schemas.microsoft.com/office/powerpoint/2010/main" val="2091727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31" y="288306"/>
            <a:ext cx="9072563" cy="1025350"/>
          </a:xfrm>
        </p:spPr>
        <p:txBody>
          <a:bodyPr>
            <a:normAutofit/>
          </a:bodyPr>
          <a:lstStyle/>
          <a:p>
            <a:r>
              <a:rPr lang="ro-RO" sz="2800" b="1" dirty="0" smtClean="0"/>
              <a:t>1. AGRICULTURA DE PRECIZIE</a:t>
            </a:r>
            <a:endParaRPr lang="ro-RO" sz="2800" dirty="0"/>
          </a:p>
        </p:txBody>
      </p:sp>
      <p:sp>
        <p:nvSpPr>
          <p:cNvPr id="3" name="Content Placeholder 2"/>
          <p:cNvSpPr>
            <a:spLocks noGrp="1"/>
          </p:cNvSpPr>
          <p:nvPr>
            <p:ph idx="1"/>
          </p:nvPr>
        </p:nvSpPr>
        <p:spPr>
          <a:xfrm>
            <a:off x="504031" y="1504156"/>
            <a:ext cx="9072563" cy="5334000"/>
          </a:xfrm>
        </p:spPr>
        <p:txBody>
          <a:bodyPr>
            <a:normAutofit fontScale="92500" lnSpcReduction="10000"/>
          </a:bodyPr>
          <a:lstStyle/>
          <a:p>
            <a:pPr marL="358775" indent="-358775" algn="just" fontAlgn="base"/>
            <a:r>
              <a:rPr lang="ro-RO" sz="2600" b="1" dirty="0" smtClean="0"/>
              <a:t>Agricultura </a:t>
            </a:r>
            <a:r>
              <a:rPr lang="ro-RO" sz="2600" b="1" dirty="0"/>
              <a:t>de precizie</a:t>
            </a:r>
            <a:r>
              <a:rPr lang="ro-RO" sz="2600" dirty="0"/>
              <a:t> este prima aplicație de pe lista noastră de </a:t>
            </a:r>
            <a:r>
              <a:rPr lang="ro-RO" sz="2600" b="1" dirty="0"/>
              <a:t>Aplicații ale AI în Agricultură pentru Agricultură Durabilă</a:t>
            </a:r>
            <a:r>
              <a:rPr lang="ro-RO" sz="2600" dirty="0"/>
              <a:t>. Această abordare folosește </a:t>
            </a:r>
            <a:r>
              <a:rPr lang="ro-RO" sz="2600" b="1" u="sng" dirty="0">
                <a:hlinkClick r:id="rId2"/>
              </a:rPr>
              <a:t>tehnologie avansata</a:t>
            </a:r>
            <a:r>
              <a:rPr lang="ro-RO" sz="2600" dirty="0"/>
              <a:t> și date pentru îmbunătățirea practicilor agricole și a industriei agricole.</a:t>
            </a:r>
          </a:p>
          <a:p>
            <a:pPr algn="just" fontAlgn="base"/>
            <a:r>
              <a:rPr lang="ro-RO" sz="2600" dirty="0"/>
              <a:t>Un beneficiu major al agriculturii de precizie este capacitatea sa de a </a:t>
            </a:r>
            <a:r>
              <a:rPr lang="ro-RO" sz="2600" b="1" dirty="0"/>
              <a:t>reduce deșeurile</a:t>
            </a:r>
            <a:r>
              <a:rPr lang="ro-RO" sz="2600" dirty="0"/>
              <a:t>. Acesta permite fermierilor să aplice apă, îngrășăminte și pesticide numai acolo unde este necesar, ceea ce reduce costurile și diminuează impactul asupra mediului. Cercetările arată că utilizarea agriculturii de precizie poate crește randamentul culturilor cu până la </a:t>
            </a:r>
            <a:r>
              <a:rPr lang="ro-RO" sz="2600" b="1" dirty="0"/>
              <a:t>30%</a:t>
            </a:r>
            <a:r>
              <a:rPr lang="ro-RO" sz="2600" dirty="0"/>
              <a:t>, făcându-l important pentru agricultura durabilă.</a:t>
            </a:r>
          </a:p>
          <a:p>
            <a:pPr algn="just"/>
            <a:r>
              <a:rPr lang="ro-RO" sz="2600" dirty="0"/>
              <a:t>În plus, agricultura de precizie îi ajută pe fermieri să facă alegeri mai bune, oferind date în timp real despre condițiile solului și vremea în sectorul agricol. Aceasta înseamnă că își pot ajusta rapid practicile pentru rezultate optime.</a:t>
            </a:r>
          </a:p>
        </p:txBody>
      </p:sp>
    </p:spTree>
    <p:extLst>
      <p:ext uri="{BB962C8B-B14F-4D97-AF65-F5344CB8AC3E}">
        <p14:creationId xmlns:p14="http://schemas.microsoft.com/office/powerpoint/2010/main" val="3979245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9712" y="323056"/>
            <a:ext cx="9677399" cy="609600"/>
          </a:xfrm>
        </p:spPr>
        <p:txBody>
          <a:bodyPr>
            <a:normAutofit/>
          </a:bodyPr>
          <a:lstStyle/>
          <a:p>
            <a:r>
              <a:rPr lang="ro-RO" sz="2800" b="1" dirty="0" smtClean="0"/>
              <a:t>2. SISTEME AUTOMATE DE IRIGARE</a:t>
            </a:r>
            <a:endParaRPr lang="ro-RO" sz="2800" dirty="0"/>
          </a:p>
        </p:txBody>
      </p:sp>
      <p:sp>
        <p:nvSpPr>
          <p:cNvPr id="3" name="Subtitle 2"/>
          <p:cNvSpPr>
            <a:spLocks noGrp="1"/>
          </p:cNvSpPr>
          <p:nvPr>
            <p:ph type="subTitle" idx="1"/>
          </p:nvPr>
        </p:nvSpPr>
        <p:spPr>
          <a:xfrm>
            <a:off x="87313" y="1424493"/>
            <a:ext cx="9829798" cy="5264727"/>
          </a:xfrm>
        </p:spPr>
        <p:txBody>
          <a:bodyPr>
            <a:normAutofit fontScale="70000" lnSpcReduction="20000"/>
          </a:bodyPr>
          <a:lstStyle/>
          <a:p>
            <a:pPr marL="457200" indent="-457200" algn="just" fontAlgn="base">
              <a:buFont typeface="Arial" panose="020B0604020202020204" pitchFamily="34" charset="0"/>
              <a:buChar char="•"/>
            </a:pPr>
            <a:r>
              <a:rPr lang="ro-RO" dirty="0">
                <a:solidFill>
                  <a:schemeClr val="tx1"/>
                </a:solidFill>
              </a:rPr>
              <a:t>Sistemele automate de irigare securizează </a:t>
            </a:r>
            <a:r>
              <a:rPr lang="ro-RO" b="1" dirty="0">
                <a:solidFill>
                  <a:schemeClr val="tx1"/>
                </a:solidFill>
              </a:rPr>
              <a:t>Poziția a 2-a</a:t>
            </a:r>
            <a:r>
              <a:rPr lang="ro-RO" dirty="0">
                <a:solidFill>
                  <a:schemeClr val="tx1"/>
                </a:solidFill>
              </a:rPr>
              <a:t> în lista noastră de </a:t>
            </a:r>
            <a:r>
              <a:rPr lang="ro-RO" b="1" dirty="0">
                <a:solidFill>
                  <a:schemeClr val="tx1"/>
                </a:solidFill>
              </a:rPr>
              <a:t>Aplicații ale AI în </a:t>
            </a:r>
            <a:r>
              <a:rPr lang="ro-RO" b="1" dirty="0" smtClean="0">
                <a:solidFill>
                  <a:schemeClr val="tx1"/>
                </a:solidFill>
              </a:rPr>
              <a:t>Agricultură</a:t>
            </a:r>
            <a:r>
              <a:rPr lang="ro-RO" dirty="0" smtClean="0">
                <a:solidFill>
                  <a:schemeClr val="tx1"/>
                </a:solidFill>
              </a:rPr>
              <a:t>. </a:t>
            </a:r>
            <a:r>
              <a:rPr lang="ro-RO" dirty="0">
                <a:solidFill>
                  <a:schemeClr val="tx1"/>
                </a:solidFill>
              </a:rPr>
              <a:t>Aceste sisteme sunt cruciale pentru optimizarea utilizării apei și îmbunătățirea randamentelor culturilor.</a:t>
            </a:r>
          </a:p>
          <a:p>
            <a:pPr marL="457200" indent="-457200" algn="just" fontAlgn="base">
              <a:buFont typeface="Arial" panose="020B0604020202020204" pitchFamily="34" charset="0"/>
              <a:buChar char="•"/>
            </a:pPr>
            <a:r>
              <a:rPr lang="ro-RO" dirty="0">
                <a:solidFill>
                  <a:schemeClr val="tx1"/>
                </a:solidFill>
              </a:rPr>
              <a:t>Un beneficiu major al </a:t>
            </a:r>
            <a:r>
              <a:rPr lang="ro-RO" dirty="0" smtClean="0">
                <a:solidFill>
                  <a:schemeClr val="tx1"/>
                </a:solidFill>
              </a:rPr>
              <a:t>irigării </a:t>
            </a:r>
            <a:r>
              <a:rPr lang="ro-RO" dirty="0">
                <a:solidFill>
                  <a:schemeClr val="tx1"/>
                </a:solidFill>
              </a:rPr>
              <a:t>automate este capacitatea sa de a economisi apa. Studiile arată că aceste sisteme pot reduce consumul de apă cu până la </a:t>
            </a:r>
            <a:r>
              <a:rPr lang="ro-RO" b="1" dirty="0">
                <a:solidFill>
                  <a:schemeClr val="tx1"/>
                </a:solidFill>
              </a:rPr>
              <a:t>70%</a:t>
            </a:r>
            <a:r>
              <a:rPr lang="ro-RO" dirty="0">
                <a:solidFill>
                  <a:schemeClr val="tx1"/>
                </a:solidFill>
              </a:rPr>
              <a:t> comparativ cu metodele </a:t>
            </a:r>
            <a:r>
              <a:rPr lang="ro-RO" dirty="0" err="1">
                <a:solidFill>
                  <a:schemeClr val="tx1"/>
                </a:solidFill>
              </a:rPr>
              <a:t>tradiţionale</a:t>
            </a:r>
            <a:r>
              <a:rPr lang="ro-RO" dirty="0">
                <a:solidFill>
                  <a:schemeClr val="tx1"/>
                </a:solidFill>
              </a:rPr>
              <a:t>. De asemenea, ajută plantele să crească mai sănătoase prin menținerea nivelului de umiditate constant, ceea ce duce la o calitate mai bună a culturii și la randamente mai mari.</a:t>
            </a:r>
          </a:p>
          <a:p>
            <a:pPr marL="457200" indent="-457200" algn="just">
              <a:buFont typeface="Arial" panose="020B0604020202020204" pitchFamily="34" charset="0"/>
              <a:buChar char="•"/>
            </a:pPr>
            <a:r>
              <a:rPr lang="ro-RO" dirty="0">
                <a:solidFill>
                  <a:schemeClr val="tx1"/>
                </a:solidFill>
              </a:rPr>
              <a:t>În plus, irigarea automatizată economisește </a:t>
            </a:r>
            <a:r>
              <a:rPr lang="ro-RO" dirty="0" smtClean="0">
                <a:solidFill>
                  <a:schemeClr val="tx1"/>
                </a:solidFill>
              </a:rPr>
              <a:t>timpul </a:t>
            </a:r>
            <a:r>
              <a:rPr lang="ro-RO" dirty="0">
                <a:solidFill>
                  <a:schemeClr val="tx1"/>
                </a:solidFill>
              </a:rPr>
              <a:t>fermierilor, </a:t>
            </a:r>
            <a:r>
              <a:rPr lang="ro-RO" dirty="0" smtClean="0">
                <a:solidFill>
                  <a:schemeClr val="tx1"/>
                </a:solidFill>
              </a:rPr>
              <a:t>reduce forța </a:t>
            </a:r>
            <a:r>
              <a:rPr lang="ro-RO" dirty="0">
                <a:solidFill>
                  <a:schemeClr val="tx1"/>
                </a:solidFill>
              </a:rPr>
              <a:t>de muncă</a:t>
            </a:r>
            <a:r>
              <a:rPr lang="ro-RO" dirty="0" smtClean="0">
                <a:solidFill>
                  <a:schemeClr val="tx1"/>
                </a:solidFill>
              </a:rPr>
              <a:t>, mărește </a:t>
            </a:r>
            <a:r>
              <a:rPr lang="ro-RO" dirty="0">
                <a:solidFill>
                  <a:schemeClr val="tx1"/>
                </a:solidFill>
              </a:rPr>
              <a:t>producția de </a:t>
            </a:r>
            <a:r>
              <a:rPr lang="ro-RO" dirty="0" smtClean="0">
                <a:solidFill>
                  <a:schemeClr val="tx1"/>
                </a:solidFill>
              </a:rPr>
              <a:t>alimente, </a:t>
            </a:r>
            <a:r>
              <a:rPr lang="ro-RO" dirty="0">
                <a:solidFill>
                  <a:schemeClr val="tx1"/>
                </a:solidFill>
              </a:rPr>
              <a:t>deoarece este nevoie de mai puțină muncă manuală. În general, aceste sisteme sunt importante pentru agricultura durabilă, deoarece îmbunătățesc </a:t>
            </a:r>
            <a:r>
              <a:rPr lang="ro-RO" dirty="0" smtClean="0">
                <a:solidFill>
                  <a:schemeClr val="tx1"/>
                </a:solidFill>
              </a:rPr>
              <a:t>eficiența economică, </a:t>
            </a:r>
            <a:r>
              <a:rPr lang="ro-RO" dirty="0">
                <a:solidFill>
                  <a:schemeClr val="tx1"/>
                </a:solidFill>
              </a:rPr>
              <a:t>conservă resursele și susțin securitatea alimentară pentru populația noastră în </a:t>
            </a:r>
            <a:r>
              <a:rPr lang="ro-RO" dirty="0" smtClean="0">
                <a:solidFill>
                  <a:schemeClr val="tx1"/>
                </a:solidFill>
              </a:rPr>
              <a:t>creștere. </a:t>
            </a:r>
            <a:r>
              <a:rPr lang="ro-RO" dirty="0">
                <a:solidFill>
                  <a:schemeClr val="tx1"/>
                </a:solidFill>
              </a:rPr>
              <a:t>Adoptarea tehnologiei automate de irigare este vitală pentru viitorul industriei agricole.</a:t>
            </a:r>
          </a:p>
        </p:txBody>
      </p:sp>
    </p:spTree>
    <p:extLst>
      <p:ext uri="{BB962C8B-B14F-4D97-AF65-F5344CB8AC3E}">
        <p14:creationId xmlns:p14="http://schemas.microsoft.com/office/powerpoint/2010/main" val="9193620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5009</TotalTime>
  <Words>380</Words>
  <Application>Microsoft Office PowerPoint</Application>
  <PresentationFormat>Custom</PresentationFormat>
  <Paragraphs>75</Paragraphs>
  <Slides>17</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UTILIZAREA INTELIGENȚEI ARTIFICIALE ÎN DOMENIUL MECANIZĂRII AGRICULTURII  Prof. dr. ing. Mihai NICOLESCU Prof. dr. ing. Ion PIRNĂ </vt:lpstr>
      <vt:lpstr>PowerPoint Presentation</vt:lpstr>
      <vt:lpstr>PowerPoint Presentation</vt:lpstr>
      <vt:lpstr> </vt:lpstr>
      <vt:lpstr>TEHNOLOGII ALE AI UTILIZATE ÎN MECANIZAREA AGRICULTURII</vt:lpstr>
      <vt:lpstr> AVANTAJELE UTILIZĂRII AI ÎN MECANIZAREA AGRICULTURII </vt:lpstr>
      <vt:lpstr>AI INSTRUMENTE AGRICOLE</vt:lpstr>
      <vt:lpstr>1. AGRICULTURA DE PRECIZIE</vt:lpstr>
      <vt:lpstr>2. SISTEME AUTOMATE DE IRIGARE</vt:lpstr>
      <vt:lpstr>3. SISTEME DE MONITORIZARE A CULTURILOR</vt:lpstr>
      <vt:lpstr>4. MANAGEMENTUL SĂNĂTĂȚII SOLULUI</vt:lpstr>
      <vt:lpstr>5. SOLUȚII DE COMBATERE A DĂUNĂTORILOR</vt:lpstr>
      <vt:lpstr>6. ROBOTICA AGRICOLA</vt:lpstr>
      <vt:lpstr>7. PLATFORME XP DE ANALIZĂ A DATELOR</vt:lpstr>
      <vt:lpstr>8. MANAGEMENTUL ÎMBUNĂTĂȚIT AL ANIMALELOR CU INTELIGENȚĂ ARTIFICIALĂ</vt:lpstr>
      <vt:lpstr> Pe termen lung, inteligența artificială va transforma agricultura într-un domeniu mai sustenabil și mai eficient. Se estimează că fermele inteligente vor putea produce mai mult cu resurse mai puține, contribuind la securitatea alimentară globală. De asemenea, AI va permite adaptarea rapidă la schimbările climatice și la cerințele pieței.</vt:lpstr>
      <vt:lpstr>VĂ MULȚUMESC  PENTRU ATENȚIE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INTRARE PRINCIPALA</dc:title>
  <dc:creator>Willi</dc:creator>
  <cp:lastModifiedBy>User</cp:lastModifiedBy>
  <cp:revision>481</cp:revision>
  <cp:lastPrinted>2026-03-20T10:40:36Z</cp:lastPrinted>
  <dcterms:created xsi:type="dcterms:W3CDTF">2018-03-05T07:22:16Z</dcterms:created>
  <dcterms:modified xsi:type="dcterms:W3CDTF">2026-03-24T13:52:32Z</dcterms:modified>
</cp:coreProperties>
</file>